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05" r:id="rId5"/>
    <p:sldId id="304" r:id="rId6"/>
    <p:sldId id="261" r:id="rId7"/>
    <p:sldId id="301" r:id="rId8"/>
    <p:sldId id="262" r:id="rId9"/>
    <p:sldId id="300" r:id="rId10"/>
    <p:sldId id="265" r:id="rId11"/>
    <p:sldId id="299" r:id="rId12"/>
    <p:sldId id="302" r:id="rId13"/>
    <p:sldId id="293" r:id="rId14"/>
    <p:sldId id="290" r:id="rId15"/>
    <p:sldId id="292" r:id="rId16"/>
    <p:sldId id="291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>
        <p:scale>
          <a:sx n="66" d="100"/>
          <a:sy n="66" d="100"/>
        </p:scale>
        <p:origin x="-198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EB61-B386-49C1-9E73-7EA39AD48302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2BA19-BC7A-4ACF-ABF9-23B00223E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FD503-F48C-4901-8DDF-3DE5B4C90668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2F32-98B5-4A66-A03B-8210E5B42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DC5B-9529-4ADE-A44C-AC6FD9FA22C3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11510-CA00-4DB8-B582-944A05893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7AA8-2A28-4AEC-A122-7CCA4C8B7FA5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9124-B694-4AA3-8040-26AA540B9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04FF-B429-4063-BE4F-622DECD569AE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9CC0-B666-4E06-B421-9182B9EE9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17CED-74CA-4D50-91E2-3A153BAF1059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7351-4F23-49E6-A3B9-EBF2818B5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253F-1C14-46E2-8161-8F202FBCFC0A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DDCE-ECEA-4A1A-B4C1-EAE169CB6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F8CF-E3DB-4662-8616-3C3E7942200E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DA263-0841-428A-B240-D80C77680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D4AF-D72C-47E6-9FD3-6401E87DDB96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C2E0-EDFF-41C0-9D44-C8FCF27B9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F42-B742-4B93-8516-08E500716084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48E0-26CF-427C-A292-88817FC18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A0A9-23AE-46B2-9595-2793D66A3207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AB3BE-5424-4046-8946-65026E29E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F156F6-4254-4246-81C1-451A991EA156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C57C0-9E3F-4853-A465-9552864EB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857364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№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10. 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Xarici işlər sahəsində dövlət idarəetməsi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57365"/>
            <a:ext cx="8352928" cy="4811995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en-US" sz="39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41325" algn="l"/>
              </a:tabLst>
              <a:defRPr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1.Xarici işlər sahəsində dövlət idarə-etməsinin anlayışı və təşkilati-hüquqi formaları.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41325" algn="l"/>
              </a:tabLst>
              <a:defRPr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2.Xarici İşlər Nazirliyi 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(XİN)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xarici işlər sahəsində dövlət idarəetməsini </a:t>
            </a:r>
            <a:r>
              <a:rPr lang="az-Latn-AZ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-vasitə həyata keçirən mərkəzi icra hakimiyyəti orqanı kimi.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tabLst>
                <a:tab pos="441325" algn="l"/>
              </a:tabLst>
              <a:defRPr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3.Diplomatik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 keçmənin anlayışı, hüquqi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əsasları və şərtləri.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41325" algn="l"/>
              </a:tabLst>
              <a:defRPr/>
            </a:pP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214438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İşlər Nazirliyinin sistemi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85860"/>
            <a:ext cx="8496944" cy="5239484"/>
          </a:xfrm>
        </p:spPr>
        <p:txBody>
          <a:bodyPr rtlCol="0">
            <a:normAutofit fontScale="92500"/>
          </a:bodyPr>
          <a:lstStyle/>
          <a:p>
            <a:pPr marL="274638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Xarici İşlər Nazirliyinin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Muxtar Respublikasındakı İdarəsi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274638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diplomatik nümayəndəlikləri;</a:t>
            </a:r>
          </a:p>
          <a:p>
            <a:pPr marL="274638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konsul-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luqları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274638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beynəlxalq təşkilatlar yanında nümayəndəlikləri</a:t>
            </a:r>
            <a:r>
              <a:rPr lang="az-Latn-AZ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lvl="0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ADA </a:t>
            </a:r>
            <a:r>
              <a:rPr lang="en-US" sz="36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Universiteti</a:t>
            </a:r>
            <a:r>
              <a:rPr lang="az-Latn-AZ" sz="3600" b="1" i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”.</a:t>
            </a:r>
            <a:endParaRPr lang="az-Latn-AZ" sz="3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az-Latn-A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136904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Səfirliyin anlayışı və yaradılması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43050"/>
            <a:ext cx="8208912" cy="4954302"/>
          </a:xfrm>
        </p:spPr>
        <p:txBody>
          <a:bodyPr/>
          <a:lstStyle/>
          <a:p>
            <a:pPr marL="0" indent="0" algn="just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Səfir-</a:t>
            </a:r>
            <a:r>
              <a:rPr lang="az-Latn-AZ" sz="3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liyi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edən dövlətdə Azər-baycan Respublikasını təmsil edən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xidmət orqanıdır.</a:t>
            </a:r>
          </a:p>
          <a:p>
            <a:pPr marL="0" indent="0" algn="just">
              <a:buNone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Səfirlik -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 Prezidentinin təqdimatı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Azər-baycan Respublikasının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 Məclisi tərəfindən təsis edilir.</a:t>
            </a: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14338781462648217297_1000x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3837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484784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Konsulluğun anlayışı və sistemi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18457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onsulluqlar 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dövlətlərdə AR-ın, onun vətəndaşlarının və hüquqi şəxs-lərinin hüquq və mənafeyini müdafiə edir.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Konsulluqlar Azərbaycan Respublikası diplomatik nümayəndəliklərinin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 şöbələrindən,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 konsulluqlardan, </a:t>
            </a:r>
            <a:r>
              <a:rPr lang="az-Latn-AZ" sz="3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konsulluqlardan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vitse-konsulluqlardan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 agentliklərindən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ibarətdir.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ru-RU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az-Latn-AZ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</a:t>
            </a:r>
            <a:r>
              <a:rPr lang="ru-RU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 keçmənin anlayışı, hüquqi</a:t>
            </a: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əsasları və şərtləri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9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64096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xidmət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xarici siyasətini həyata keçirən müvafiq dövlət orqanlarında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peşəkar fəaliyyətidir.</a:t>
            </a:r>
            <a:endParaRPr lang="en-US" sz="39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P.S.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Diplomatik xidmət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Res-publikasında</a:t>
            </a:r>
            <a:r>
              <a:rPr lang="az-Latn-AZ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dövlət qulluğunun xüsusi növüdür.</a:t>
            </a:r>
            <a:endParaRPr lang="az-Latn-AZ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 keçmənin hüquqi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əsasları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680520"/>
          </a:xfrm>
        </p:spPr>
        <p:txBody>
          <a:bodyPr/>
          <a:lstStyle/>
          <a:p>
            <a:pPr marL="261938" indent="-261938" algn="just"/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ARK;</a:t>
            </a:r>
          </a:p>
          <a:p>
            <a:pPr marL="261938" indent="-261938" algn="just"/>
            <a:r>
              <a:rPr lang="az-Cyrl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“Dövlət qulluğu haqqında”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qa-nun;</a:t>
            </a:r>
          </a:p>
          <a:p>
            <a:pPr marL="261938" indent="-261938" algn="just"/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“Diplomatik xidmət haqqında” qanun;</a:t>
            </a:r>
          </a:p>
          <a:p>
            <a:pPr marL="261938" indent="-261938" algn="just"/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“Konsul Nizamnaməsi”;</a:t>
            </a:r>
          </a:p>
          <a:p>
            <a:pPr marL="261938" indent="-261938" algn="just"/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müqavilələr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 s.</a:t>
            </a:r>
          </a:p>
          <a:p>
            <a:pPr marL="365125" indent="-365125" algn="just">
              <a:buFont typeface="+mj-lt"/>
              <a:buAutoNum type="arabicPeriod"/>
            </a:pP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 keçmənin şərtləri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vəzifələr tutmaq üçün şərtlərə aiddir: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təhsil;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üzərinə qoyulmuş vəzifələri yerinə yetirmək üçün müvafiq işgüzar, mənəvi, peşəkar keyfiyyətlər;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sağlamlıq vəziyyəti;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 dövlət dilini sərbəst bilmək;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vətəndaşlığı. 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DİPLOMATİK RÜTBƏLƏR</a:t>
            </a:r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472608"/>
          </a:xfrm>
        </p:spPr>
        <p:txBody>
          <a:bodyPr rtlCol="0">
            <a:noAutofit/>
          </a:bodyPr>
          <a:lstStyle/>
          <a:p>
            <a:pPr marL="174625" indent="-174625" algn="just"/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 Səlahiyyətli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Səfir;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dərəcəli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 Səlahiyyətli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Elçi;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dərəcəli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 Səlahiyyətli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Elçi;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müşavir;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müşavir;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katib;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katib;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katib;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Bef>
                <a:spcPts val="0"/>
              </a:spcBef>
            </a:pP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katib;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üçüncü katib;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attaşe.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2357430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Xarici işlər sahəsində dövlət idarəetməsinin anlayışı və təşkilati-hüquqi formaları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20888"/>
            <a:ext cx="8496944" cy="4248472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işlər sahəsində dövlət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idarə-etməsi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qonşu və xarici ölkələrlə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siyasi, iqtisadi, mədəni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 əlaqələrinin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yaranmasına və inkişaf etdirilməsinə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yönəlmiş səlahiyyətli dövlət orqan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ının (vəzifəli şəxslərin)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icraedici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-s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ncamverici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fəaliyyətidir.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96944" cy="1928802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işlər sahəsində dövlət idarəetməsinin məqsədi</a:t>
            </a:r>
            <a:r>
              <a:rPr lang="az-Latn-AZ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00240"/>
            <a:ext cx="8496944" cy="4669119"/>
          </a:xfrm>
        </p:spPr>
        <p:txBody>
          <a:bodyPr rtlCol="0">
            <a:normAutofit fontScale="40000" lnSpcReduction="20000"/>
          </a:bodyPr>
          <a:lstStyle/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demokratik dövlət quru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uluğunun 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davam etdirilməsi; </a:t>
            </a:r>
          </a:p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bütün </a:t>
            </a:r>
            <a:r>
              <a:rPr lang="az-Latn-AZ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ölkələrin </a:t>
            </a:r>
            <a:r>
              <a:rPr lang="az-Latn-AZ" sz="8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dinc yanaşı 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yaşaması;</a:t>
            </a:r>
            <a:endParaRPr lang="az-Latn-AZ" sz="8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dünyada 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müharibənin qarşısının alınma-sı;</a:t>
            </a:r>
          </a:p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maraqlarının</a:t>
            </a: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müdafiə edilməsi;</a:t>
            </a:r>
          </a:p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iqtisadiyyatda </a:t>
            </a:r>
            <a:r>
              <a:rPr lang="az-Latn-AZ" sz="8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bazar münasibətlərinin möhkəmləndirilməsi</a:t>
            </a: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inkişaf etdirilməsi</a:t>
            </a: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  <a:endParaRPr lang="ru-RU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salam\Рабочий стол\13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765175"/>
            <a:ext cx="8501063" cy="516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090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dsc_87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250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714488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işlər sahəsində dövlət idarəetməsinin təşkilati-hüquqi formaları</a:t>
            </a:r>
            <a:endParaRPr lang="ru-RU" sz="35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85926"/>
            <a:ext cx="8568952" cy="4883434"/>
          </a:xfrm>
        </p:spPr>
        <p:txBody>
          <a:bodyPr rtlCol="0">
            <a:normAutofit fontScale="92500" lnSpcReduction="10000"/>
          </a:bodyPr>
          <a:lstStyle/>
          <a:p>
            <a:pPr marL="273050" indent="-2730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nümayəndəliklərin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fəaliyyətinin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 edilməsi üzrə </a:t>
            </a:r>
            <a:r>
              <a:rPr lang="az-Latn-AZ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fəa-liyyət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və konsul əlaqələrinin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fəaliyyət;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müqavilələrin bağlanmasının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fəaliyyət;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 dövlət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proto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-kolunun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 edilməsi üzrə fəaliyyət.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TERROR_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12968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89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2564904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5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5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XİN - xarici işlər sahəsində dövlət idarəetməsini bilavasitə həyat keçirən mərkəzi icra hakimiyyəti orqanı kimi</a:t>
            </a:r>
            <a:r>
              <a:rPr lang="ru-RU" sz="35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latin typeface="Arial" pitchFamily="34" charset="0"/>
                <a:cs typeface="Arial" pitchFamily="34" charset="0"/>
              </a:rPr>
            </a:br>
            <a:endParaRPr lang="ru-RU" sz="35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568952" cy="3863922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İşlər Nazirliyi -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Res-publikasının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qonşu və xarici dövlət-</a:t>
            </a:r>
            <a:r>
              <a:rPr lang="az-Latn-AZ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lərlə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habelə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təşkilatlarla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sahəsində dövlət idarə-etməsini həyata keçirmək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səlahiy-yətinə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malik olan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hakimiyyəti orqanıdır. 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00010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XİN-in strukturu</a:t>
            </a:r>
            <a:endParaRPr lang="ru-RU" sz="41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616624"/>
          </a:xfrm>
        </p:spPr>
        <p:txBody>
          <a:bodyPr/>
          <a:lstStyle/>
          <a:p>
            <a:pPr marL="0" indent="0"/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Nazir; Nazirin 5 müavini; </a:t>
            </a: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Təhlil və Strateji Araşdırmalar İdarəsi;</a:t>
            </a:r>
          </a:p>
          <a:p>
            <a:pPr marL="182563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Hərbi-Siyasi Məsələlər İdarəsi; </a:t>
            </a:r>
          </a:p>
          <a:p>
            <a:pPr marL="182563" indent="-182563" algn="just"/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Regional Təhlükəsizlik İdarəsi;</a:t>
            </a:r>
            <a:endParaRPr lang="ru-RU" sz="25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Təhlükəsizlik İdarəsi;</a:t>
            </a: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Amerika İdarəsi; Asiya İdarəsi;</a:t>
            </a:r>
          </a:p>
          <a:p>
            <a:pPr marL="182563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Yaxın Şərq və Afrika İdarəsi;</a:t>
            </a:r>
            <a:endParaRPr lang="ru-RU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Nazirliyin inspeksiyası;</a:t>
            </a: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şöbə; İşlər İdarəsi; </a:t>
            </a:r>
          </a:p>
          <a:p>
            <a:pPr marL="182563" lvl="0" indent="-182563" algn="just"/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Protokolu İdarəsi ;</a:t>
            </a: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Avropa İdarəsi; II Avropa İdarəsi;</a:t>
            </a: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Hüquq və Müqavilələr İdarəsi və s.</a:t>
            </a:r>
            <a:endParaRPr lang="ru-RU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522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Mövzu № 10.  Xarici işlər sahəsində dövlət idarəetməsi </vt:lpstr>
      <vt:lpstr>  Sual 1. Xarici işlər sahəsində dövlət idarəetməsinin anlayışı və təşkilati-hüquqi formaları </vt:lpstr>
      <vt:lpstr>Xarici işlər sahəsində dövlət idarəetməsinin məqsədi </vt:lpstr>
      <vt:lpstr>Слайд 4</vt:lpstr>
      <vt:lpstr>Слайд 5</vt:lpstr>
      <vt:lpstr>Xarici işlər sahəsində dövlət idarəetməsinin təşkilati-hüquqi formaları</vt:lpstr>
      <vt:lpstr>Слайд 7</vt:lpstr>
      <vt:lpstr> Sual 2. XİN - xarici işlər sahəsində dövlət idarəetməsini bilavasitə həyat keçirən mərkəzi icra hakimiyyəti orqanı kimi </vt:lpstr>
      <vt:lpstr>XİN-in strukturu</vt:lpstr>
      <vt:lpstr>Xarici İşlər Nazirliyinin sistemi</vt:lpstr>
      <vt:lpstr>Səfirliyin anlayışı və yaradılması</vt:lpstr>
      <vt:lpstr>Слайд 12</vt:lpstr>
      <vt:lpstr>Konsulluğun anlayışı və sistemi</vt:lpstr>
      <vt:lpstr> Sual 3. Diplomatik xidmət keçmənin anlayışı, hüquqi əsasları və şərtləri </vt:lpstr>
      <vt:lpstr>Diplomatik xidmət keçmənin hüquqi əsasları</vt:lpstr>
      <vt:lpstr>Diplomatik xidmət keçmənin şərtləri</vt:lpstr>
      <vt:lpstr> DİPLOMATİK RÜTBƏLƏR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189</cp:revision>
  <dcterms:modified xsi:type="dcterms:W3CDTF">2021-01-07T13:13:43Z</dcterms:modified>
</cp:coreProperties>
</file>