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80" r:id="rId4"/>
    <p:sldId id="260" r:id="rId5"/>
    <p:sldId id="261" r:id="rId6"/>
    <p:sldId id="264" r:id="rId7"/>
    <p:sldId id="294" r:id="rId8"/>
    <p:sldId id="265" r:id="rId9"/>
    <p:sldId id="296" r:id="rId10"/>
    <p:sldId id="297" r:id="rId11"/>
    <p:sldId id="287" r:id="rId12"/>
    <p:sldId id="266" r:id="rId13"/>
    <p:sldId id="288" r:id="rId14"/>
    <p:sldId id="298" r:id="rId15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3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A6DCE-1AB5-4D98-85B2-BF945E65736A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4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4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20115-9257-4CA6-B61B-771DF2C0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6949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F9FF6-2CFA-4D05-BF20-55909A0B7516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49638" y="844550"/>
            <a:ext cx="3043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53809"/>
            <a:ext cx="795401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3997B-2403-4F79-A377-018BB2721C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9455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6A10-36BF-4246-B5DA-40DDA606423D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2CD6-EAD3-4151-B7B8-9473A37DF50B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C6EE-774C-49C3-94B5-647A6E791C13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CA4-7B4C-4508-845C-A213107F4B09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8C6A-1016-44E7-81E7-8C18DC8773D1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D8B-DD82-40C1-87F6-E3C7C53C673E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A20-655A-4D6B-B059-337BCF5F7E9E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9BA8-67F0-4F12-B19F-109ED4E7A241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E05B-D8F2-47F9-99D6-9CD474A96B2D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CB8A-CB36-4D4A-8263-46C3AA427EE1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F263C-066B-4777-8C5B-8A54F43D2190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8B3B-AA5C-4869-A50D-2149A4623B7B}" type="datetime1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BA78-625E-441C-A581-61009153B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57161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az-Latn-AZ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övzu </a:t>
            </a:r>
            <a:r>
              <a:rPr lang="ru-RU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1</a:t>
            </a:r>
            <a:r>
              <a:rPr lang="az-Latn-AZ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ru-RU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sahəsində </a:t>
            </a:r>
            <a:br>
              <a:rPr lang="az-Latn-AZ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71612"/>
            <a:ext cx="8640960" cy="509774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az-Latn-AZ" sz="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365125" algn="just">
              <a:lnSpc>
                <a:spcPct val="110000"/>
              </a:lnSpc>
              <a:buFont typeface="+mj-lt"/>
              <a:buAutoNum type="arabicPeriod"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 dövlət idarəetməsinin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təşkilati-hüquqi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formaları.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365125" algn="just">
              <a:lnSpc>
                <a:spcPct val="110000"/>
              </a:lnSpc>
              <a:buFont typeface="+mj-lt"/>
              <a:buAutoNum type="arabicPeriod"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Nazirliyi - təhsil sahəsində dövlət idarəetməsini bilavasitə həyata keçirən mərkəzi icra hakimiyyəti orqanı kimi.</a:t>
            </a:r>
          </a:p>
          <a:p>
            <a:pPr marL="0" indent="365125" algn="just">
              <a:lnSpc>
                <a:spcPct val="110000"/>
              </a:lnSpc>
              <a:buFont typeface="+mj-lt"/>
              <a:buAutoNum type="arabicPeriod"/>
            </a:pP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İmtahan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Mərkəzinin inzibati-hüquqi statusu.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2050" name="Picture 2" descr="C:\Users\user\Desktop\DIN PA Akkreditasiya wehadetnames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814393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TƏHSİL NAZİRLİYİNİN KOLLEGİYASI</a:t>
            </a:r>
            <a:endParaRPr lang="ru-RU" sz="3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41194"/>
          </a:xfrm>
        </p:spPr>
        <p:txBody>
          <a:bodyPr>
            <a:noAutofit/>
          </a:bodyPr>
          <a:lstStyle/>
          <a:p>
            <a:pPr marL="0" indent="174625" algn="just">
              <a:buNone/>
            </a:pPr>
            <a:r>
              <a:rPr lang="en-US" sz="3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Kollegiyanın</a:t>
            </a:r>
            <a:r>
              <a:rPr lang="en-US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sədri</a:t>
            </a: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174625" algn="just">
              <a:buNone/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</a:t>
            </a:r>
            <a:endParaRPr lang="en-US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4625" algn="just">
              <a:buNone/>
            </a:pP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Kollegiyanın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üzvləri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174625" algn="just">
              <a:tabLst>
                <a:tab pos="268288" algn="l"/>
              </a:tabLst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nazirinin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müavin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en-US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4625" algn="just">
              <a:tabLst>
                <a:tab pos="268288" algn="l"/>
              </a:tabLst>
            </a:pP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Muxtar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Respublikasının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naziri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en-US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4625" algn="just">
              <a:tabLst>
                <a:tab pos="268288" algn="l"/>
              </a:tabLst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Nazirliyi 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Aparatının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rəhbəri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74625" algn="just">
              <a:tabLst>
                <a:tab pos="268288" algn="l"/>
              </a:tabLst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en-US" sz="3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</a:t>
            </a:r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Aparatı rəhbərinin müavini.</a:t>
            </a:r>
            <a:endParaRPr lang="en-US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566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42873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3. </a:t>
            </a:r>
            <a:r>
              <a:rPr lang="az-Latn-AZ" sz="35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İmtahan </a:t>
            </a:r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Mərkəzinin inzibati-hüquqi statusu </a:t>
            </a:r>
            <a:r>
              <a:rPr lang="ru-RU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5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28736"/>
            <a:ext cx="8784976" cy="528641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6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İmtahan Mərkəzi - 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 sahəsində 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ümumi təhsil pilləsində təhsilalanların </a:t>
            </a:r>
            <a:r>
              <a:rPr lang="az-Latn-AZ" sz="6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yekun attestasiyasını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keçirən, dövlət qulluğu üçün kadrların seçilməsi, təşkilati-hüquqi və mülkiyyət formasından asılı olmayaraq </a:t>
            </a:r>
            <a:r>
              <a:rPr lang="az-Latn-AZ" sz="6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və orta ixtisas təhsili </a:t>
            </a:r>
            <a:r>
              <a:rPr lang="az-Latn-AZ" sz="6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müəs-sisələri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6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bakalavriat səviyyəsində hazırlıq qruplarına tələbə qəbulu</a:t>
            </a:r>
            <a:r>
              <a:rPr lang="az-Latn-AZ" sz="6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nun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keçirilməsi məqsədi ilə, habelə müqavilə əsasında </a:t>
            </a:r>
            <a:r>
              <a:rPr lang="az-Latn-AZ" sz="6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orqanları, hüquqi və fiziki şəxslər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üçün imtahanlar </a:t>
            </a:r>
            <a:r>
              <a:rPr lang="az-Latn-AZ" sz="6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 edən</a:t>
            </a:r>
            <a:r>
              <a:rPr lang="az-Latn-AZ" sz="6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6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publik hüquqi şəxsdir.</a:t>
            </a:r>
            <a:endParaRPr lang="ru-RU" sz="61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3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3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3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marL="0" indent="0">
              <a:buNone/>
            </a:pP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İmtahan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Mərkəzinin strukturu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İmtahan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Mərkəzinin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sədri;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İmtahan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Mərkəzinin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sədr müavini;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İmtahan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Mərkəzinin </a:t>
            </a:r>
            <a:r>
              <a:rPr lang="az-Latn-AZ" sz="33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sədr müavini;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İmtahan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Mərkəzinin </a:t>
            </a:r>
            <a:r>
              <a:rPr lang="az-Latn-AZ" sz="33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P.S.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Şurasının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əsas-larla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 göstərən 4 nəfər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üzvü var. </a:t>
            </a:r>
            <a:endParaRPr lang="ru-RU" sz="3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965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DİM-</a:t>
            </a:r>
            <a:r>
              <a:rPr lang="az-Latn-AZ" sz="41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Direktorlar</a:t>
            </a:r>
            <a:r>
              <a:rPr lang="en-US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Şurasının</a:t>
            </a: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tərkibi</a:t>
            </a:r>
            <a:endParaRPr lang="ru-RU" sz="41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/>
          </a:bodyPr>
          <a:lstStyle/>
          <a:p>
            <a:pPr marL="176213" indent="-176213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Şurasının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sədri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6213" indent="-176213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sədrinin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müavini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6213" indent="-176213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sədrinin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müavini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6213" indent="-176213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Şurasının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üzvü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6213" indent="-176213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Şurasının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üzvü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6213" indent="-176213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Şurasının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üzvü</a:t>
            </a:r>
            <a:r>
              <a:rPr lang="az-Latn-AZ" sz="3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6213" indent="-176213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Direktorlar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Şurasının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üzvü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91683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Təhsil sahəsində dövlət idarəetməsinin anlayışı, prinsipləri və təşkilati-hüquqi formaları</a:t>
            </a:r>
            <a:r>
              <a:rPr lang="en-US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5365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sahəsində dövlət idarəetməsi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 dövlət siyasətini və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tənzimlən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məsini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mülkiyyət formasından asılı olmayaraq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bütün təhsil və  tədris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müəs-sisələrində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prosesinə 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</a:t>
            </a:r>
            <a:r>
              <a:rPr lang="az-Latn-AZ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-diki 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rəhbərliyin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keçirilməsi üzrə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qanunvericiliklə səlahiyyətləri müəyyən edilən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 subyektlərin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sərəncamverici fəaliyyətidir.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352928" cy="16288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Peşəkar insan ehtiyatlarının çatışmazlığı</a:t>
            </a:r>
            <a:r>
              <a:rPr lang="ru-RU" sz="4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600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az-Latn-AZ" sz="4600" i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4943472"/>
          </a:xfrm>
        </p:spPr>
        <p:txBody>
          <a:bodyPr>
            <a:normAutofit fontScale="85000" lnSpcReduction="10000"/>
          </a:bodyPr>
          <a:lstStyle/>
          <a:p>
            <a:pPr marL="182563" indent="0" algn="just">
              <a:lnSpc>
                <a:spcPct val="110000"/>
              </a:lnSpc>
              <a:buNone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Peşəkar milli işçi qüvvəsinin və idarəetmə sektorunun inkişafı üçün zəruri olan bütün səviyyələrdə </a:t>
            </a:r>
            <a:r>
              <a:rPr lang="az-Latn-AZ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təlim və tədrisin təmin edilməsinə qadir olan mütərəqqi təhsil sisteminin inkişafındakı və idarə edilməsindəki </a:t>
            </a:r>
            <a:r>
              <a:rPr lang="az-Latn-AZ" sz="4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uğursuzluq</a:t>
            </a:r>
            <a:r>
              <a:rPr lang="az-Latn-AZ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Respub-likasının inkişafına 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uzaq perspektivdə mənfi təsir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göstərə bilər.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az-Latn-A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157161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sahəsində dövlət idarəetməsinin təşkilati-hüquqi formaları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5184576"/>
          </a:xfrm>
        </p:spPr>
        <p:txBody>
          <a:bodyPr>
            <a:normAutofit fontScale="92500" lnSpcReduction="10000"/>
          </a:bodyPr>
          <a:lstStyle/>
          <a:p>
            <a:pPr marL="0" indent="182563" algn="just">
              <a:lnSpc>
                <a:spcPct val="110000"/>
              </a:lnSpc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məktəbəqədər təlim-təhsilin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fəaliyyət;</a:t>
            </a:r>
            <a:endParaRPr lang="ru-RU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>
              <a:lnSpc>
                <a:spcPct val="110000"/>
              </a:lnSpc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orta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müəssisələrində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təhsilin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fəaliyyət;</a:t>
            </a:r>
          </a:p>
          <a:p>
            <a:pPr marL="0" lvl="0" indent="182563" algn="just">
              <a:lnSpc>
                <a:spcPct val="110000"/>
              </a:lnSpc>
            </a:pPr>
            <a:r>
              <a:rPr lang="az-Latn-AZ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3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əktəbdənkənar</a:t>
            </a:r>
            <a:r>
              <a:rPr lang="en-US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təhsilin təşkili üzrə fəaliyyət;</a:t>
            </a:r>
          </a:p>
          <a:p>
            <a:pPr marL="0" indent="182563" algn="just">
              <a:lnSpc>
                <a:spcPct val="110000"/>
              </a:lnSpc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peşə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müəssisələrində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təhsilinin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fəaliyyət;</a:t>
            </a:r>
            <a:endParaRPr lang="ru-RU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>
              <a:lnSpc>
                <a:spcPct val="110000"/>
              </a:lnSpc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ixtisas təhsil müəssisələrində bakalavr və magistr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səviyyəsində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təhsilin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 (</a:t>
            </a:r>
            <a:r>
              <a:rPr lang="az-Latn-AZ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AMEA-da magistratura səviyyəsi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  <a:endParaRPr lang="ru-RU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700808"/>
          </a:xfrm>
          <a:solidFill>
            <a:schemeClr val="tx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sahəsində dövlət idarəetməsinin təşkilati-hüquqi formaları (davamı) </a:t>
            </a:r>
            <a:r>
              <a:rPr lang="ru-RU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496944" cy="4655440"/>
          </a:xfrm>
        </p:spPr>
        <p:txBody>
          <a:bodyPr>
            <a:normAutofit fontScale="92500"/>
          </a:bodyPr>
          <a:lstStyle/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doktorantura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6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adyunktura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təhsilinin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fəaliyyət; 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pedaqoji kadrların və təhsil işçilərinin hazırlanması işinin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fəaliyyət; </a:t>
            </a:r>
          </a:p>
          <a:p>
            <a:pPr marL="0" indent="216000" algn="just">
              <a:lnSpc>
                <a:spcPct val="110000"/>
              </a:lnSpc>
              <a:spcBef>
                <a:spcPts val="60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pedaqoji kadrların və təhsil işçilərinin ixtisasının artırılması və yenidən hazır-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lanması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işinin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fəaliyyət.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249289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2. Təhsil Nazirliyi - təhsil sahəsində</a:t>
            </a:r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idarəetməsini bilavasitə həyata keçirən mərkəzi icra hakimiyyəti orqanı kimi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564904"/>
            <a:ext cx="8352928" cy="403244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Təhsil Nazirliyi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təhsil sahəsində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siyasətini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tənzimlənməsini,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təhsil prosesinə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metodiki rəhbərliyi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keçirən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</a:t>
            </a: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orqanıdır. 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4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Nazirliyinin fəaliyyət istiqamətləri</a:t>
            </a:r>
            <a:endParaRPr lang="ru-RU" sz="4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273050" lvl="0" indent="-273050" algn="just"/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sisteminin fəaliyyətini və onun inkişafını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təmin edən normativ hüquqi bazanın yaradılmasında iştirak edir və müvafiq sahə standartları hazırlayır;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lvl="0" indent="-27305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 təhsil sisteminin inkişafı üçün müxtəlif istiqamətli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proqramlarının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icrasına nəzarəti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keçirir;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dövlətlərarası, regional və beynəlxalq inkişaf proqramları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 həyata keçirilməsini təmin edir;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42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Autofit/>
          </a:bodyPr>
          <a:lstStyle/>
          <a:p>
            <a:pPr marL="82550" indent="-82550" algn="just"/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qanunvericiliyə uyğun olaraq təhsil sistemində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demokratik idarəetmə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 tətbiqini təmin edir;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-82550" algn="just"/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müəssisələrinin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akkreditasiya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sını həyata keçirmək məqsədi ilə qanunvericiliklə müəyyən edilmiş qaydada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akkreditasiya xidmətini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yaradır;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-82550" algn="just"/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akkreditasiya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olunmuş təhsil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müəssisəsində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təhsilin dövlət təhsil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standartlarına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uyğun təşkil olunmaması nəticəsində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təhsilalanların 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keyfiy-yətsiz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hazırlığı müəyyən edildiyi halda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vurulmuş zərərin, o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cümlədən təhsilalanların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başqa təhsil müəssisələrində yenidən 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hazırlanması </a:t>
            </a:r>
            <a:r>
              <a:rPr lang="az-Latn-AZ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 zəruri olan xərclərin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həmin təhsil müəssisəsi tərəfindən ödənilməsi barədə </a:t>
            </a:r>
            <a:r>
              <a:rPr lang="az-Latn-A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məhkəmədə iddia</a:t>
            </a:r>
            <a:r>
              <a:rPr lang="az-Latn-A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qaldırır;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indent="-82550" algn="just">
              <a:spcBef>
                <a:spcPts val="0"/>
              </a:spcBef>
              <a:buNone/>
            </a:pPr>
            <a:endParaRPr lang="ru-RU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 algn="just">
              <a:tabLst>
                <a:tab pos="176213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prosesinin təşkilinə dair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tələbləri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müəyyən edir;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tabLst>
                <a:tab pos="176213" algn="l"/>
              </a:tabLst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təhsilin müvafiq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standartlarına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uyğun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təşkilinə nəzarəti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keçirir;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tabLst>
                <a:tab pos="176213" algn="l"/>
              </a:tabLst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sahəsində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siyasətinin və dövlət proqramları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 həyata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keçirilmə-sinin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monitorinqini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aparır;</a:t>
            </a:r>
            <a:endParaRPr lang="az-Latn-A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tabLst>
                <a:tab pos="176213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müəssisələri üçün </a:t>
            </a:r>
            <a:r>
              <a:rPr lang="az-Latn-AZ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dərsliklərin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dərs vəsaitlərinin və digər tədris vasitə-</a:t>
            </a:r>
            <a:r>
              <a:rPr lang="az-Latn-AZ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hazırlanmasını,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təsdiqlənməsini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nəşrini təmin edir;</a:t>
            </a:r>
          </a:p>
          <a:p>
            <a:pPr marL="0" indent="0" algn="just">
              <a:tabLst>
                <a:tab pos="176213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proqram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larını, tədris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 və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proqram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 təsdiq edir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 s.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7800" indent="-177800" algn="just"/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BA78-625E-441C-A581-61009153B54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9524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562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Mövzu № 16. Təhsil sahəsində  dövlət idarəetməsi </vt:lpstr>
      <vt:lpstr> Sual 1. Təhsil sahəsində dövlət idarəetməsinin anlayışı, prinsipləri və təşkilati-hüquqi formaları </vt:lpstr>
      <vt:lpstr> Peşəkar insan ehtiyatlarının çatışmazlığı </vt:lpstr>
      <vt:lpstr> Təhsil sahəsində dövlət idarəetməsinin təşkilati-hüquqi formaları </vt:lpstr>
      <vt:lpstr>  Təhsil sahəsində dövlət idarəetməsinin təşkilati-hüquqi formaları (davamı)  </vt:lpstr>
      <vt:lpstr> Sual 2. Təhsil Nazirliyi - təhsil sahəsində dövlət idarəetməsini bilavasitə həyata keçirən mərkəzi icra hakimiyyəti orqanı kimi </vt:lpstr>
      <vt:lpstr>Təhsil Nazirliyinin fəaliyyət istiqamətləri</vt:lpstr>
      <vt:lpstr>Слайд 8</vt:lpstr>
      <vt:lpstr>Слайд 9</vt:lpstr>
      <vt:lpstr>Слайд 10</vt:lpstr>
      <vt:lpstr>TƏHSİL NAZİRLİYİNİN KOLLEGİYASI</vt:lpstr>
      <vt:lpstr> Sual 3. Dövlət İmtahan Mərkəzinin inzibati-hüquqi statusu  </vt:lpstr>
      <vt:lpstr>Dövlət İmtahan Mərkəzinin strukturu</vt:lpstr>
      <vt:lpstr>DİM-in Direktorlar Şurasının tərkibi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179</cp:revision>
  <cp:lastPrinted>2016-11-11T12:39:10Z</cp:lastPrinted>
  <dcterms:created xsi:type="dcterms:W3CDTF">2011-12-13T12:57:07Z</dcterms:created>
  <dcterms:modified xsi:type="dcterms:W3CDTF">2021-01-14T11:31:00Z</dcterms:modified>
</cp:coreProperties>
</file>