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4" r:id="rId3"/>
    <p:sldId id="312" r:id="rId4"/>
    <p:sldId id="317" r:id="rId5"/>
    <p:sldId id="318" r:id="rId6"/>
    <p:sldId id="319" r:id="rId7"/>
    <p:sldId id="302" r:id="rId8"/>
    <p:sldId id="313" r:id="rId9"/>
    <p:sldId id="303" r:id="rId10"/>
    <p:sldId id="304" r:id="rId11"/>
    <p:sldId id="306" r:id="rId12"/>
    <p:sldId id="30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1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065C-BE2D-4B28-8F16-21EAAEBCBB81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3E9A-843A-4DE0-BB5A-2E2E1F417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5969F-C12F-4BFF-8395-B7367F8BA4A1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F7592-0CA2-4B59-B3A5-43950A4F4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C1F1-F22E-45F2-8E1B-3F68F0918586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045B-526E-43C8-91B6-EC7301307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460C-6943-42B3-82C4-F376AF588021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2A99-506B-4FAC-9BA7-6E73B766A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A7F7-FC39-49E8-88CF-A4B622AC42A6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C14E-A630-4E11-BABC-1CB81FCC8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A9B5D-7DE5-4A73-9CDD-FAB139AA69BA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65FE3-224F-4296-BA55-BC9853E86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23869-7D80-4073-B199-C8878DB323AC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2832-4EB6-4AAA-B333-0C2592651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7CAC-8F34-4C97-8124-B767DEADD213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4B623-5E81-4E39-8BD1-44D0672C4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77F7-C7DE-4FA0-A1EC-DD016F0AE73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C6B9-6A54-4DAA-8A7D-32BD965C2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9755A-9DC1-403E-9387-265C37DCA474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9C8F-136F-4C2B-B44C-DE80A3198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A324-6661-4651-B83E-38590B83470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485E-F25E-4FB8-B2B8-425015A18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BEB079-4351-4108-8625-F60E7BC3B289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9E4E16-54C7-47A2-AD1E-8B5CA30CD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№ </a:t>
            </a:r>
            <a:r>
              <a:rPr lang="az-Latn-AZ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</a:t>
            </a:r>
            <a:r>
              <a:rPr lang="en-US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az-Latn-AZ" sz="4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</a:t>
            </a:r>
            <a:r>
              <a:rPr lang="az-Latn-AZ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4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464496"/>
          </a:xfrm>
        </p:spPr>
        <p:txBody>
          <a:bodyPr/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en-US" sz="37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4445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sz="37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 kollegiyasının inzibati-hüquqi statusu.</a:t>
            </a:r>
            <a:endParaRPr lang="ru-RU" sz="37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4445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sz="37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orqanlarında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(DİO-da) </a:t>
            </a:r>
            <a:r>
              <a:rPr lang="az-Latn-AZ" sz="37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</a:t>
            </a:r>
            <a:r>
              <a:rPr lang="az-Latn-AZ" sz="37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hüquqi əsasları və </a:t>
            </a:r>
            <a:r>
              <a:rPr lang="az-Latn-AZ" sz="37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şərtləri</a:t>
            </a:r>
            <a:r>
              <a:rPr lang="en-US" sz="37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7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457200">
              <a:spcBef>
                <a:spcPts val="0"/>
              </a:spcBef>
            </a:pP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1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DİO-da dövlət </a:t>
            </a:r>
            <a:r>
              <a:rPr lang="az-Latn-AZ" sz="4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qulluğunun </a:t>
            </a:r>
            <a:r>
              <a:rPr lang="az-Latn-AZ" sz="4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</a:t>
            </a:r>
            <a:r>
              <a:rPr lang="az-Latn-AZ" sz="4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5252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252095" algn="l"/>
              </a:tabLst>
            </a:pPr>
            <a:r>
              <a:rPr lang="az-Latn-A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DİO-da dövlət qulluğunun hüquqi 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əsaslarına aiddir:</a:t>
            </a:r>
            <a:endParaRPr lang="az-Latn-AZ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Azərbaycan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Respublikasının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Konstitusiyası;</a:t>
            </a: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"Polis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haqqında" Azərbaycan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Respubli-kasının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 Qanunu;</a:t>
            </a: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Azərbaycan Respublikasının daxili işlər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orqanlarında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xidmət keçmə haqqında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Əsasnamə;</a:t>
            </a: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"Dövlət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qulluğu haqqında" Azərbaycan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Res-publikasının Qanunu və s.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az-Latn-A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 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2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>
              <a:spcBef>
                <a:spcPct val="20000"/>
              </a:spcBef>
              <a:spcAft>
                <a:spcPts val="0"/>
              </a:spcAft>
              <a:tabLst>
                <a:tab pos="250825" algn="l"/>
              </a:tabLst>
            </a:pP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ea typeface="MS Mincho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ea typeface="MS Mincho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ea typeface="MS Mincho"/>
                <a:cs typeface="Arial" pitchFamily="34" charset="0"/>
              </a:rPr>
              <a:t>DİO əməkdaşlarının məzuniyyət </a:t>
            </a:r>
            <a:r>
              <a:rPr lang="az-Latn-AZ" sz="4000" b="1" i="1" dirty="0">
                <a:solidFill>
                  <a:schemeClr val="bg1"/>
                </a:solidFill>
                <a:latin typeface="Arial" pitchFamily="34" charset="0"/>
                <a:ea typeface="MS Mincho"/>
                <a:cs typeface="Arial" pitchFamily="34" charset="0"/>
              </a:rPr>
              <a:t>növləri </a:t>
            </a:r>
            <a:br>
              <a:rPr lang="az-Latn-AZ" sz="4000" b="1" i="1" dirty="0">
                <a:solidFill>
                  <a:schemeClr val="bg1"/>
                </a:solidFill>
                <a:latin typeface="Arial" pitchFamily="34" charset="0"/>
                <a:ea typeface="MS Mincho"/>
                <a:cs typeface="Arial" pitchFamily="34" charset="0"/>
              </a:rPr>
            </a:b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252095" algn="l"/>
              </a:tabLst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DİO əməkdaşlarına </a:t>
            </a:r>
            <a:r>
              <a:rPr lang="az-Latn-AZ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(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əmək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haqqı və digər təminatlar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saxlanılmaqla</a:t>
            </a:r>
            <a:r>
              <a:rPr lang="az-Latn-AZ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) </a:t>
            </a:r>
            <a:r>
              <a:rPr lang="en-US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veril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ə</a:t>
            </a: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n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məzuniyyət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növləri: </a:t>
            </a:r>
          </a:p>
          <a:p>
            <a:pPr algn="just">
              <a:spcAft>
                <a:spcPts val="0"/>
              </a:spcAft>
              <a:tabLst>
                <a:tab pos="174625" algn="l"/>
              </a:tabLst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qısamüddətli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;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174625" algn="l"/>
              </a:tabLst>
            </a:pP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xəstəliyə görə;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174625" algn="l"/>
              </a:tabLst>
            </a:pP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tətilə çıxmaqla əlaqədar (müdavimlər üçün);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174625" algn="l"/>
              </a:tabLst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təhsil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müəssisələrini bitirməklə əlaqədar;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174625" algn="l"/>
              </a:tabLst>
            </a:pP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əlavə (xidmət illərinə, xüsusi şəraitdə vəzifələrin icrasına, əlahiddə xidmətə görə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).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buNone/>
            </a:pPr>
            <a:endParaRPr lang="ru-RU" sz="2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7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>
              <a:spcBef>
                <a:spcPct val="2000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ea typeface="MS Mincho"/>
                <a:cs typeface="Arial" pitchFamily="34" charset="0"/>
              </a:rPr>
              <a:t>DİO əməkdaşlarına verilən əlavə ödənişli məzuniyyət 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252095" algn="l"/>
              </a:tabLst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DİO-da xidmət illərinə görə ödənişi verilən əlavə illik məzuniyyətlərə aiddir:</a:t>
            </a:r>
          </a:p>
          <a:p>
            <a:pPr marL="174625" indent="-174625" algn="just">
              <a:spcAft>
                <a:spcPts val="0"/>
              </a:spcAft>
              <a:tabLst>
                <a:tab pos="261938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10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ildən 15 ilədək xidmət keçməyə görə -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5 təqvim günü;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marL="174625" indent="-174625" algn="just">
              <a:spcAft>
                <a:spcPts val="0"/>
              </a:spcAft>
              <a:tabLst>
                <a:tab pos="261938" algn="l"/>
              </a:tabLst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15 ildən 20 ilədək xidmət keçməyə görə -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10 təqvim günü;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marL="174625" indent="-174625" algn="just">
              <a:spcAft>
                <a:spcPts val="0"/>
              </a:spcAft>
              <a:tabLst>
                <a:tab pos="261938" algn="l"/>
              </a:tabLst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20 il və daha çox xidmət keçməyə görə -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15 təqvim günü.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6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64904"/>
          </a:xfrm>
          <a:solidFill>
            <a:schemeClr val="tx1"/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Sual </a:t>
            </a:r>
            <a:r>
              <a:rPr lang="az-Latn-AZ" b="1" i="1" dirty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2</a:t>
            </a: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DİN-in kollegiyasının inzibati-hüquqi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DİN-in </a:t>
            </a:r>
            <a:r>
              <a:rPr lang="az-Latn-AZ" sz="4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kollegiyası </a:t>
            </a: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İşlər Nazirliyində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nazirliyin 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rəh-bər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işçilərindən ibarət 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məşvə-rətçi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orqandır.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P.S.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kollegiyasının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tərkibini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Azər-baycan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Respublikasının Prezidenti təsdiq edir.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18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DİN-in </a:t>
            </a: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Kollegiyası</a:t>
            </a: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Kollegiyanın sədri: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Kollegiyanın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üzvləri: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nazirinin I müa-vini;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nazirinin müavin-ləri;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nazirinin </a:t>
            </a: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müavini, daxili qoşunların komandanı;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nazirinin müavini - Baş Təşkilat-İnspeksiya İdarəsinin rəisi;</a:t>
            </a:r>
            <a:r>
              <a:rPr lang="az-Latn-AZ" b="1" i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az-Latn-AZ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MR-nın </a:t>
            </a:r>
            <a:r>
              <a:rPr lang="az-Latn-AZ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 Baş Cinayət Axtarış İdarəsinin rəisi;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 Baş Mühafizə İdarəsinin rəisi;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 Baş Narkotiklərlə Mübarizə İdarəsinin rəisi;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Bakı şəhər Baş Polis İdarəsinin rəisi.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075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z-Latn-AZ" b="1" dirty="0" smtClean="0">
                <a:latin typeface="Arial" pitchFamily="34" charset="0"/>
                <a:cs typeface="Arial" pitchFamily="34" charset="0"/>
              </a:rPr>
              <a:t>DİN-in Kollegiyası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:\DİN Kollegiya-12.07.19_1-b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9036496" cy="5328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43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z-Latn-AZ" b="1" dirty="0" smtClean="0">
                <a:latin typeface="Arial" pitchFamily="34" charset="0"/>
                <a:cs typeface="Arial" pitchFamily="34" charset="0"/>
              </a:rPr>
              <a:t>DİN-in Kollegiyasına dəvət olunanlar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:\12.07.19_2-b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80920" cy="5040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75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Kollegiya iclasında baxılan məsələlər</a:t>
            </a: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 marL="0" indent="268288" algn="just">
              <a:spcBef>
                <a:spcPts val="0"/>
              </a:spcBef>
            </a:pPr>
            <a:r>
              <a:rPr lang="az-Latn-AZ" sz="3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DİO-nun fəaliyyətinin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əsas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istiqa-mətləri;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ictimai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təhlükəsizliyin və ictimai qaydanın təmin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edilməsi;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cinayətkarlığa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qarşı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mübarizə;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icra intizamı;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kadr məsələləri;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aktların layihələri və s.</a:t>
            </a:r>
            <a:endParaRPr lang="ru-RU" sz="3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52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68952" cy="692696"/>
          </a:xfrm>
          <a:solidFill>
            <a:schemeClr val="bg2">
              <a:lumMod val="10000"/>
            </a:schemeClr>
          </a:solidFill>
        </p:spPr>
        <p:txBody>
          <a:bodyPr/>
          <a:lstStyle/>
          <a:p>
            <a:r>
              <a:rPr lang="en-US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KOLLEGİYA </a:t>
            </a:r>
            <a:r>
              <a:rPr lang="en-US" sz="3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İCLASININ PROTOKOLU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97666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_____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“___”___________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az-Latn-AZ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Bakı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şəhəri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Sədrlik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edirdi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              </a:t>
            </a:r>
            <a:r>
              <a:rPr lang="az-Latn-AZ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adı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soyadı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vəzifəsi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İştirak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edirdilər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az-Latn-A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adları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soyadları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Dəvət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olunanlar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Latn-A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adları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soyadları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vəzifələri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Gündəlik</a:t>
            </a:r>
            <a:endParaRPr lang="en-US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1.____________________________________________________________________________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az-Latn-A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baxılan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məsələlərin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sadalanması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məruzəçilərin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adları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soyadları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2.____________________________________________________________________________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Eşidildi</a:t>
            </a:r>
            <a:r>
              <a:rPr lang="en-US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məsələnin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adı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məruzəçilərin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müzakirələrdə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çıxış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edənlərin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adları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soyadları</a:t>
            </a:r>
            <a:r>
              <a:rPr lang="en-US" sz="1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Çıxış</a:t>
            </a:r>
            <a:r>
              <a:rPr lang="en-US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etdilər</a:t>
            </a:r>
            <a:r>
              <a:rPr lang="en-US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məruzələrin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çıxışların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qısa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mətni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Qərara</a:t>
            </a:r>
            <a:r>
              <a:rPr lang="en-US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alındı</a:t>
            </a:r>
            <a:r>
              <a:rPr lang="en-US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qəbul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olunmuş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qərar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həmin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məsələyə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dair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rədd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edilmiş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layihə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yazılmış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şəkildə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1.____________________________________________________________________________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2.____________________________________________________________________________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Sədr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adı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soyadı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(</a:t>
            </a: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imza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Katib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___________________(</a:t>
            </a: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adı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soyadı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(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imza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5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 indent="4445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Sual 2. Daxili 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işlər orqanlarında dövlət qulluğunun anlayışı, hüquqi əsasları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və şərtləri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Daxili işlər orqanlarında xidmət keçmə -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bu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orqanların </a:t>
            </a:r>
            <a:r>
              <a:rPr lang="az-Latn-AZ" sz="2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funksiya, vəzifə və </a:t>
            </a:r>
            <a:r>
              <a:rPr lang="az-Latn-AZ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hüquqların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öz peşə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fəaliyyətləri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ilə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həyata keçirən </a:t>
            </a:r>
            <a:r>
              <a:rPr lang="az-Latn-AZ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Azər-baycan </a:t>
            </a:r>
            <a:r>
              <a:rPr lang="az-Latn-AZ" sz="2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Respublikası </a:t>
            </a:r>
            <a:r>
              <a:rPr lang="az-Latn-AZ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vətəndaşla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rının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dövlət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qulluğunun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xüsusi növüdür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.</a:t>
            </a:r>
            <a:endParaRPr lang="en-US" sz="2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Polis </a:t>
            </a:r>
            <a:r>
              <a:rPr lang="en-US" sz="29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əməkdaşı</a:t>
            </a:r>
            <a:r>
              <a:rPr lang="en-US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- </a:t>
            </a:r>
            <a:r>
              <a:rPr lang="en-US" sz="29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polis </a:t>
            </a:r>
            <a:r>
              <a:rPr lang="en-US" sz="29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orqanlarında</a:t>
            </a:r>
            <a:r>
              <a:rPr lang="en-US" sz="29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müəyyən</a:t>
            </a:r>
            <a:r>
              <a:rPr lang="en-US" sz="29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vəzifə</a:t>
            </a:r>
            <a:r>
              <a:rPr lang="en-US" sz="29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tutan</a:t>
            </a:r>
            <a:r>
              <a:rPr lang="en-US" sz="29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və</a:t>
            </a:r>
            <a:r>
              <a:rPr lang="en-US" sz="29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PHQ </a:t>
            </a:r>
            <a:r>
              <a:rPr lang="en-US" sz="2900" b="1" i="1" u="sng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il</a:t>
            </a:r>
            <a:r>
              <a:rPr lang="az-Latn-AZ" sz="29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ə </a:t>
            </a:r>
            <a:r>
              <a:rPr lang="en-US" sz="2900" b="1" i="1" u="sng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müəyyənləşdirilmiş</a:t>
            </a:r>
            <a:r>
              <a:rPr lang="en-US" sz="29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səlahiyyətləri</a:t>
            </a:r>
            <a:r>
              <a:rPr lang="en-US" sz="29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həyata</a:t>
            </a:r>
            <a:r>
              <a:rPr lang="en-US" sz="29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keçirən</a:t>
            </a:r>
            <a:r>
              <a:rPr lang="en-US" sz="29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dövlət</a:t>
            </a:r>
            <a:r>
              <a:rPr lang="en-US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qulluq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-</a:t>
            </a:r>
            <a:r>
              <a:rPr lang="en-US" sz="2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çusudur</a:t>
            </a:r>
            <a:r>
              <a:rPr lang="en-US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ru-RU" sz="29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4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344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Mövzu № 11/2. Daxili işlər sahəsində dövlət idarəetməsi</vt:lpstr>
      <vt:lpstr>  Sual 2. DİN-in kollegiyasının inzibati-hüquqi statusu  </vt:lpstr>
      <vt:lpstr>DİN-in Kollegiyası</vt:lpstr>
      <vt:lpstr>Слайд 4</vt:lpstr>
      <vt:lpstr>DİN-in Kollegiyası</vt:lpstr>
      <vt:lpstr>DİN-in Kollegiyasına dəvət olunanlar</vt:lpstr>
      <vt:lpstr>Kollegiya iclasında baxılan məsələlər</vt:lpstr>
      <vt:lpstr> KOLLEGİYA İCLASININ PROTOKOLU  </vt:lpstr>
      <vt:lpstr> Sual 2. Daxili işlər orqanlarında dövlət qulluğunun anlayışı, hüquqi əsasları və şərtləri </vt:lpstr>
      <vt:lpstr>DİO-da dövlət qulluğunun hüquqi əsasları</vt:lpstr>
      <vt:lpstr> DİO əməkdaşlarının məzuniyyət növləri  </vt:lpstr>
      <vt:lpstr>DİO əməkdaşlarına verilən əlavə ödənişli məzuniyyət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194</cp:revision>
  <dcterms:created xsi:type="dcterms:W3CDTF">2011-11-09T20:39:08Z</dcterms:created>
  <dcterms:modified xsi:type="dcterms:W3CDTF">2021-01-28T12:58:09Z</dcterms:modified>
</cp:coreProperties>
</file>