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6" r:id="rId4"/>
    <p:sldId id="331" r:id="rId5"/>
    <p:sldId id="291" r:id="rId6"/>
    <p:sldId id="312" r:id="rId7"/>
    <p:sldId id="330" r:id="rId8"/>
    <p:sldId id="328" r:id="rId9"/>
    <p:sldId id="285" r:id="rId10"/>
    <p:sldId id="334" r:id="rId11"/>
    <p:sldId id="327" r:id="rId12"/>
    <p:sldId id="319" r:id="rId13"/>
    <p:sldId id="301" r:id="rId14"/>
    <p:sldId id="317" r:id="rId15"/>
    <p:sldId id="318" r:id="rId16"/>
    <p:sldId id="332" r:id="rId17"/>
    <p:sldId id="333" r:id="rId18"/>
    <p:sldId id="325" r:id="rId19"/>
    <p:sldId id="322" r:id="rId20"/>
    <p:sldId id="299" r:id="rId21"/>
    <p:sldId id="324" r:id="rId22"/>
    <p:sldId id="295" r:id="rId23"/>
    <p:sldId id="297" r:id="rId24"/>
    <p:sldId id="294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4C84-03DA-4480-A1A7-2B720928D3B5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DF639-619B-47D8-9F22-5134B769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DF6A3-46D7-4436-845C-20F65651A86D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5A7A-259E-4887-8EC1-F219EFF5A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82C79-3714-402B-A550-D33602A76349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6D5B-AF6B-4DA9-B47D-A2E75BB55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B4B24-2AF1-4753-A309-9C81C9CB880E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3564-FE48-4C32-BC1F-2A2B1A629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4B3C-0EDA-48C2-B0F5-A79581C43A32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B0B7-CFBB-4A4A-9E07-E85EF6FF8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E845-7412-41AE-ADC9-8BB0D35A941C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D7E6-8178-4746-A150-AF8361E67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BF2A5-3209-4849-AA96-A00ADA6C53E3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35339-1CE0-448A-B5A0-E46E7E9B6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C7AD-271E-4B9C-80A5-5EF1E6FD1F1B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E091B-D51D-4EC6-A419-089754626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9B36-76C0-4038-BF11-DD48BD1F394B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63E7A-9E68-4F2C-BA3D-2FC8165B8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3DEDD-B560-4929-90D9-4563FBE058EE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2B077-064D-4E25-A01F-432D21625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A88E-4F4D-4A72-8883-53552DADD658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1F69-DD53-4C58-8904-37ECCB204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91E2E7-D8A4-4FA7-B8EE-CB4E8FF52164}" type="datetimeFigureOut">
              <a:rPr lang="ru-RU"/>
              <a:pPr>
                <a:defRPr/>
              </a:pPr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65768-88BD-40DE-A4D1-1977E3B67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Mövzu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№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az-Latn-AZ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</a:t>
            </a:r>
            <a:r>
              <a:rPr lang="en-US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3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sinin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anlayışı və 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təşkilati-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 </a:t>
            </a:r>
            <a:r>
              <a:rPr lang="az-Latn-AZ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for-maları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marL="0" lv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Nazirliyi - m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üdafiə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idarəetməsini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keçirən MİHO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kimi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az-Latn-AZ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Sənaye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Nazirliyi 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(MSN)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idarəetməsin</a:t>
            </a:r>
            <a:r>
              <a:rPr lang="az-Latn-AZ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 iştirak edən MİHO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kimi</a:t>
            </a: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az-Latn-AZ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az-Latn-AZ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Silahlı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Qüvvələrdə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xidmət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keçmənin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anlayışı, hüquqi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əsasları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və şərtləri.</a:t>
            </a:r>
          </a:p>
          <a:p>
            <a:pPr marL="0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9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IN-23 may 2020\Rafiq meqale - Qafqaz universiteti\HERBI_f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\naxciv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4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748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az-Latn-AZ" sz="3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 sahəsində dövlət idarəetməsinin təşkilati-hüquqi formaları</a:t>
            </a:r>
            <a:endParaRPr lang="ru-RU" sz="37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pPr marL="182563" lvl="0" indent="-182563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vəzifəlilərin 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 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keçmələrinin təşkili üzrə 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(o c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ümlədən də bağlaşma əsa-sında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vəzifəli olmayanlar, hərbi uçota 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götü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rülməli 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olmayan və ya hərbi uçotdan 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çıxa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rılmış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o cümlədən istefaya keçirilmiş 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daşlara 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aid siyahıların aparılması üzrə fəaliyyət;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82563" lvl="0" indent="-182563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xidmətin başa çatmasından sonra vətəndaşların ehtiyat heyətə daxil edilməsi üzrə fəaliyyət.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8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RAFIQ 2011 - MAY\RAFIQ-2013\INZIBATI HUQUQ-KOMPLEKS\SAHEVI IDARETMEYE DAIR\IH-HMO SAHEVI\Mud.sah\MUDAFIE SAHESINDE DIE-WEKILLER\SQ par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lvl="0" eaLnBrk="1" fontAlgn="auto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</a:t>
            </a:r>
            <a:r>
              <a:rPr lang="az-Latn-AZ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ru-RU" sz="31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Nazirliyi </a:t>
            </a:r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idarəetməsini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keçirən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MİHO </a:t>
            </a:r>
            <a:r>
              <a:rPr lang="ru-RU" sz="31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kimi</a:t>
            </a:r>
            <a: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ru-RU" sz="3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464496"/>
          </a:xfrm>
        </p:spPr>
        <p:txBody>
          <a:bodyPr/>
          <a:lstStyle/>
          <a:p>
            <a:pPr marL="0" lvl="0" indent="0" algn="just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az-Latn-AZ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 Nazirliyi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(nəzəri anlayış)</a:t>
            </a:r>
            <a:r>
              <a:rPr lang="az-Latn-AZ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lkənin müdafiə </a:t>
            </a:r>
            <a:r>
              <a:rPr lang="az-Latn-AZ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vəzifələrinin yerinə 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yetirilməsi üzrə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Azərbaycan Ordusunun 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idarəedilməsi sahəsində </a:t>
            </a:r>
            <a:r>
              <a:rPr lang="az-Latn-AZ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siyasətini və 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tənzimlən</a:t>
            </a:r>
            <a:r>
              <a:rPr lang="en-US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31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məsini </a:t>
            </a:r>
            <a:r>
              <a:rPr lang="az-Latn-AZ" sz="31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 keçirən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mərkəzi 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 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haki</a:t>
            </a:r>
            <a:r>
              <a:rPr lang="en-US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miyyəti </a:t>
            </a:r>
            <a:r>
              <a:rPr lang="az-Latn-AZ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orqanıdır.   </a:t>
            </a:r>
          </a:p>
          <a:p>
            <a:pPr marL="0" lvl="0" indent="0" algn="just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az-Latn-AZ" sz="2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P.S. </a:t>
            </a:r>
            <a:r>
              <a:rPr lang="az-Latn-AZ" sz="2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 Nazirliyi </a:t>
            </a:r>
            <a:r>
              <a:rPr lang="az-Latn-AZ" sz="26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Azərbaycan SSR Ali </a:t>
            </a:r>
            <a:r>
              <a:rPr lang="az-Latn-AZ" sz="2600" b="1" i="1" u="sng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Sove</a:t>
            </a:r>
            <a:r>
              <a:rPr lang="az-Latn-AZ" sz="2600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-tinin </a:t>
            </a:r>
            <a:r>
              <a:rPr lang="az-Latn-AZ" sz="2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sentyabr 1991-ci il tarixli qərarı ilə yaradılıb.</a:t>
            </a:r>
            <a:endParaRPr lang="ru-RU" sz="26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1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4076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 </a:t>
            </a:r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Nazirliyinin səlahiyyətləri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siyasi vəziyyətin qiymətləndirilməsi və hərbi təhlükənin dərəcəsinin müəyyənləş-dirilməsi;</a:t>
            </a:r>
            <a:endParaRPr lang="ru-RU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silahlı qüvvələrin quruculuq və inkişafı üzrə dövlət proqramının layihələrinin hazırlanması və AR Prezidentinə təqdim edilməsi;</a:t>
            </a:r>
            <a:endParaRPr lang="ru-RU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qoşunların döyüş, əməliyyat-taktiki və mənəvi-psixoloji hazırılığına rəhbərlik edilməsi;</a:t>
            </a:r>
            <a:endParaRPr lang="ru-RU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 elminin inkişafına rəhbərlik edilməsi;</a:t>
            </a:r>
            <a:endParaRPr lang="ru-RU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texnikanın və digər hərbi əmlakın yaradılması, istehsalı və təmiri barədə dövlət sifarişlərinin verilməsi və s.</a:t>
            </a:r>
            <a:endParaRPr lang="ru-RU" sz="28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40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8840"/>
          </a:xfrm>
          <a:solidFill>
            <a:schemeClr val="tx1"/>
          </a:solidFill>
        </p:spPr>
        <p:txBody>
          <a:bodyPr/>
          <a:lstStyle/>
          <a:p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3.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Sənaye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Nazirliyi </a:t>
            </a:r>
            <a:r>
              <a:rPr lang="az-Latn-AZ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(MSN)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idarəetməsin</a:t>
            </a:r>
            <a:r>
              <a:rPr lang="az-Latn-A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 iştirak edən MİHO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kimi</a:t>
            </a:r>
            <a:b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just">
              <a:buNone/>
            </a:pPr>
            <a:r>
              <a:rPr lang="az-Latn-A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MSN -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qanunvericiliklə müəyyən edilmiş fəaliyyət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istiqamətlərinə uyğun müdafiə,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radio-elektronika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cihazqayırma sənayeləri </a:t>
            </a:r>
            <a:r>
              <a:rPr lang="az-Latn-AZ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sahələ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-rində dövlət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siyasətini və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tənzim-</a:t>
            </a:r>
            <a:r>
              <a:rPr lang="az-Latn-AZ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lənməsini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həyata keçirən </a:t>
            </a:r>
            <a:r>
              <a:rPr lang="az-Latn-A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mərkəzi icra hakimiyyəti orqanıdır.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663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chemeClr val="tx1"/>
          </a:solidFill>
        </p:spPr>
        <p:txBody>
          <a:bodyPr/>
          <a:lstStyle/>
          <a:p>
            <a:r>
              <a:rPr lang="az-Latn-AZ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z-Latn-AZ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MSN-in fəaliyyət istiqamətləri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pPr marL="177800" indent="-177800" algn="just"/>
            <a:r>
              <a:rPr lang="az-Latn-A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müdafiə </a:t>
            </a:r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sənayesi sahəsinin inkişafını təmin edir;</a:t>
            </a: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/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dövlət sifarişi əsasında </a:t>
            </a:r>
            <a:r>
              <a:rPr lang="az-Latn-AZ" sz="2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hərbi texnika, silah, mühəndis texnikası, ehtiyat hissələri, döyüş sursatları və digər müdafiə təyinatlı məhsullar</a:t>
            </a:r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 üzrə qanunvericilikdə nəzərdə tutulmuş qaydada </a:t>
            </a:r>
            <a:r>
              <a:rPr lang="az-Latn-AZ" sz="2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Dövlət Müdafiə Sifarişi Proqramı</a:t>
            </a:r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nın layihəsini hazırlayıb </a:t>
            </a:r>
            <a:r>
              <a:rPr lang="az-Latn-A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AR NK-ya;</a:t>
            </a: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/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təsdiq edilmiş Dövlət Müdafiə Sifarişi Proqramına uyğun olaraq müdafiə təyinatlı məhsulların yaradılmasını, istehsalını, təkmilləşdirilməsini, təmirini, utilizasiyasını, idxal-ixracını öz səlahiyyətləri daxilində təmin edir;</a:t>
            </a: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/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Dövlət Müdafiə Sifarişi Proqramının həyata keçirilməsi üçün lazım olan maliyyə vəsaitləri barədə mövcud qanunvericiliyə uyğun olaraq </a:t>
            </a:r>
            <a:r>
              <a:rPr lang="az-Latn-AZ" sz="2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Dövlət büdcəsinin </a:t>
            </a:r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formalaşdırılmasına dair təkliflər verir və s.</a:t>
            </a: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081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Admin\Desktop\2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888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556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az-Latn-AZ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 </a:t>
            </a:r>
            <a:r>
              <a:rPr lang="az-Latn-AZ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Silahlı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Qüvvələrdə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keçmənin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anlayışı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əsasları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ru-RU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şərtləri</a:t>
            </a:r>
            <a:endParaRPr lang="ru-RU" sz="36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824536"/>
          </a:xfrm>
        </p:spPr>
        <p:txBody>
          <a:bodyPr/>
          <a:lstStyle/>
          <a:p>
            <a:pPr marL="0" lvl="0" indent="0" algn="just">
              <a:buNone/>
            </a:pPr>
            <a:r>
              <a:rPr lang="az-Latn-AZ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xidmət – </a:t>
            </a:r>
            <a:r>
              <a:rPr lang="az-Latn-AZ" sz="34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 qulluğunun xüsusi növü olmaqla</a:t>
            </a:r>
            <a:r>
              <a:rPr lang="az-Latn-AZ" sz="3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</a:t>
            </a: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Silahlı Qüvvələrində və ya qanunvericiliyə uyğun olaraq </a:t>
            </a:r>
            <a:r>
              <a:rPr lang="az-Latn-AZ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yaradılmış </a:t>
            </a:r>
            <a:r>
              <a:rPr lang="az-Latn-AZ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başqa silahlı birləşmələrdə </a:t>
            </a:r>
            <a:r>
              <a:rPr lang="az-Latn-AZ" sz="3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qanunvericiliklə </a:t>
            </a:r>
            <a:r>
              <a:rPr lang="az-Latn-AZ" sz="3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nəzərdə tutulmuş qaydada və müddətlərdə </a:t>
            </a:r>
            <a:r>
              <a:rPr lang="az-Latn-AZ" sz="3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 </a:t>
            </a:r>
            <a:r>
              <a:rPr lang="az-Latn-AZ" sz="3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vətəndaşlarının</a:t>
            </a:r>
            <a:r>
              <a:rPr lang="az-Latn-AZ" sz="3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az-Latn-AZ" sz="3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əcnəbilərin </a:t>
            </a:r>
            <a:r>
              <a:rPr lang="az-Latn-AZ" sz="3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</a:t>
            </a:r>
            <a:r>
              <a:rPr lang="az-Latn-AZ" sz="3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vətən-daşlığı </a:t>
            </a:r>
            <a:r>
              <a:rPr lang="az-Latn-AZ" sz="3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olmayan şəxslərin</a:t>
            </a:r>
            <a:r>
              <a:rPr lang="az-Latn-AZ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həyata keçirdikləri xidməti </a:t>
            </a:r>
            <a:r>
              <a:rPr lang="az-Latn-AZ" sz="3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fəaliyyətdir</a:t>
            </a:r>
            <a:r>
              <a:rPr lang="az-Latn-AZ" sz="3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3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93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Sual</a:t>
            </a: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1.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sahəsində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dövlət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idarəetməsinin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anlayışı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az-Latn-AZ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təşkilati-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formaları</a:t>
            </a:r>
            <a:endParaRPr lang="ru-RU" sz="4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352928" cy="4320480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 sahəsində dövlət </a:t>
            </a:r>
            <a:r>
              <a:rPr lang="az-Latn-AZ" sz="3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idarəet</a:t>
            </a:r>
            <a:r>
              <a:rPr lang="az-Latn-AZ" sz="3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-məsi - </a:t>
            </a:r>
            <a:r>
              <a:rPr lang="az-Latn-AZ" sz="3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ölkənin təhlükəsizliyi və müdafiəsinin təmini məqsədilə dövlətin 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siyasətinin və </a:t>
            </a:r>
            <a:r>
              <a:rPr lang="az-Latn-AZ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doktri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-nasının</a:t>
            </a:r>
            <a:r>
              <a:rPr lang="az-Latn-AZ" sz="3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icrası üzrə səlahiy</a:t>
            </a:r>
            <a:r>
              <a:rPr lang="en-US" sz="3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az-Latn-AZ" sz="3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ətli subyektlərin </a:t>
            </a:r>
            <a:r>
              <a:rPr lang="en-US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icraedici</a:t>
            </a:r>
            <a:r>
              <a:rPr lang="en-US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-s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</a:t>
            </a:r>
            <a:r>
              <a:rPr lang="en-US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ncamve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3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rici</a:t>
            </a:r>
            <a:r>
              <a:rPr lang="az-Latn-AZ" sz="3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fəaliyyətidir.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64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6877" t="29913" r="27248" b="24821"/>
          <a:stretch>
            <a:fillRect/>
          </a:stretch>
        </p:blipFill>
        <p:spPr>
          <a:xfrm>
            <a:off x="0" y="3357563"/>
            <a:ext cx="4429125" cy="2928937"/>
          </a:xfrm>
        </p:spPr>
      </p:pic>
      <p:pic>
        <p:nvPicPr>
          <p:cNvPr id="2560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6472" t="28551" r="27573" b="24831"/>
          <a:stretch>
            <a:fillRect/>
          </a:stretch>
        </p:blipFill>
        <p:spPr>
          <a:xfrm>
            <a:off x="857250" y="0"/>
            <a:ext cx="6858000" cy="3143250"/>
          </a:xfrm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/>
          <a:srcRect l="26367" t="30000" r="26758" b="25937"/>
          <a:stretch>
            <a:fillRect/>
          </a:stretch>
        </p:blipFill>
        <p:spPr bwMode="auto">
          <a:xfrm>
            <a:off x="4429125" y="342900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SQ</a:t>
            </a:r>
            <a:r>
              <a:rPr lang="az-Latn-AZ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də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keçmənin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hüquqi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əsasları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/>
          <a:lstStyle/>
          <a:p>
            <a:pPr marL="0" lvl="0" indent="274638" algn="just"/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ARK;</a:t>
            </a:r>
            <a:endParaRPr lang="az-Latn-AZ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274638" algn="just"/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Beynəlxalq müqavilələr;</a:t>
            </a:r>
          </a:p>
          <a:p>
            <a:pPr marL="0" lvl="0" indent="274638" algn="just"/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Müdafiə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haqqında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ru-RU" sz="2800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az-Latn-AZ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274638" algn="just"/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AR-</a:t>
            </a:r>
            <a:r>
              <a:rPr lang="ru-RU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ın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Silahlı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Qüvvələri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az-Latn-AZ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haqqında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274638" algn="just"/>
            <a:r>
              <a:rPr lang="az-Cyrl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“Dövlət qulluğu haqqında”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qanun;</a:t>
            </a:r>
          </a:p>
          <a:p>
            <a:pPr marL="0" lvl="0" indent="274638" algn="just"/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vəzifə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xidmət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haqqında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274638" algn="just"/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qulluqçuların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statusu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haqqında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 </a:t>
            </a:r>
            <a:r>
              <a:rPr lang="ru-RU" sz="28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Qanun</a:t>
            </a:r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lvl="0" indent="274638" algn="just"/>
            <a:r>
              <a:rPr lang="az-Latn-AZ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“Hərbi xidmətkeçmə haqqında” Əsasnamə və s.</a:t>
            </a:r>
            <a:endParaRPr lang="ru-RU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8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5631579"/>
              </p:ext>
            </p:extLst>
          </p:nvPr>
        </p:nvGraphicFramePr>
        <p:xfrm>
          <a:off x="-1" y="-3"/>
          <a:ext cx="9144002" cy="6735184"/>
        </p:xfrm>
        <a:graphic>
          <a:graphicData uri="http://schemas.openxmlformats.org/drawingml/2006/table">
            <a:tbl>
              <a:tblPr/>
              <a:tblGrid>
                <a:gridCol w="3047364"/>
                <a:gridCol w="3048319"/>
                <a:gridCol w="3048319"/>
              </a:tblGrid>
              <a:tr h="4634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HƏRBİ QULLUQÇULARIN </a:t>
                      </a:r>
                      <a:r>
                        <a:rPr lang="az-Latn-AZ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TƏRKİBİ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i="1" spc="3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HƏRBİ RÜTBƏLƏR</a:t>
                      </a:r>
                      <a:endParaRPr lang="ru-RU" sz="2800" i="1" spc="3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3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Ümumqoşun</a:t>
                      </a:r>
                      <a:endParaRPr lang="ru-RU" sz="2400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Hərbi Dəniz</a:t>
                      </a:r>
                      <a:endParaRPr lang="ru-RU" sz="2400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Əsgərlər </a:t>
                      </a:r>
                      <a:r>
                        <a:rPr lang="az-Latn-AZ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və matroslar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Əsgər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(kursant) 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əsgər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Matros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(kursant)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matros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Çavuşlar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çavuş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Çavuş 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çavuş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çavuş 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Çavuş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çavuş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5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20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Gizirlər və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az-Latn-AZ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miçmanlar</a:t>
                      </a:r>
                      <a:endParaRPr lang="ru-RU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gizir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Gizir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gizir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miçman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Miçman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miçman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3200" b="1" i="1" u="sng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i="1" u="sng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ZABİTLƏR: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az-Latn-AZ" sz="800" b="1" i="1" u="sng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zabitlər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Kapitan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24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Kiçik </a:t>
                      </a: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 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Kapitan-leytenant</a:t>
                      </a:r>
                      <a:endParaRPr lang="ru-RU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9445672"/>
              </p:ext>
            </p:extLst>
          </p:nvPr>
        </p:nvGraphicFramePr>
        <p:xfrm>
          <a:off x="0" y="0"/>
          <a:ext cx="9144002" cy="6858001"/>
        </p:xfrm>
        <a:graphic>
          <a:graphicData uri="http://schemas.openxmlformats.org/drawingml/2006/table">
            <a:tbl>
              <a:tblPr/>
              <a:tblGrid>
                <a:gridCol w="2987824"/>
                <a:gridCol w="3107859"/>
                <a:gridCol w="3048319"/>
              </a:tblGrid>
              <a:tr h="1406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HƏRBİ</a:t>
                      </a:r>
                      <a:r>
                        <a:rPr lang="az-Latn-AZ" sz="2600" b="1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az-Latn-AZ" sz="2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QULLUQÇULARIN TƏRKİBİ</a:t>
                      </a:r>
                      <a:endParaRPr lang="ru-RU" sz="2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200" b="1" spc="3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600" b="1" i="1" spc="3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HƏRBİ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600" b="1" i="1" spc="3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RÜTBƏLƏR</a:t>
                      </a:r>
                      <a:endParaRPr lang="ru-RU" sz="3600" b="1" i="1" spc="3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Baş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az-Latn-AZ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zabitlər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Mayor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Polkovnik-leytenant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Polkovnik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 </a:t>
                      </a:r>
                      <a:r>
                        <a:rPr lang="az-Latn-A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dərəcəli kapitan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 dərəcəli </a:t>
                      </a:r>
                      <a:r>
                        <a:rPr lang="az-Latn-A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kapitan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dərəcəli </a:t>
                      </a:r>
                      <a:r>
                        <a:rPr lang="az-Latn-A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kapitan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az-Latn-AZ" sz="3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ALİ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ZABİTLƏR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General-mayor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General-leytenant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General-polkovnik 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ORDU GENERALI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Kontr-admiral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Vitse-admiral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az-Latn-AZ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Admiral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086" t="33125" r="38574" b="31719"/>
          <a:stretch>
            <a:fillRect/>
          </a:stretch>
        </p:blipFill>
        <p:spPr bwMode="auto">
          <a:xfrm>
            <a:off x="0" y="1643050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632"/>
            <a:ext cx="9144000" cy="124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 l="23438" t="18750" r="23828" b="25000"/>
          <a:stretch>
            <a:fillRect/>
          </a:stretch>
        </p:blipFill>
        <p:spPr bwMode="auto">
          <a:xfrm>
            <a:off x="0" y="428604"/>
            <a:ext cx="91440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r>
              <a:rPr lang="az-Latn-AZ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HƏRBİ DOKTRİNA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lvl="0" indent="0" algn="just">
              <a:buNone/>
              <a:defRPr/>
            </a:pPr>
            <a:r>
              <a:rPr lang="az-Latn-A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doktrina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az-Latn-A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milli </a:t>
            </a:r>
            <a:r>
              <a:rPr lang="az-Latn-AZ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təhlükəsizliyin </a:t>
            </a:r>
            <a:r>
              <a:rPr lang="az-Latn-AZ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təminatı strategiyasının tərkib </a:t>
            </a:r>
            <a:r>
              <a:rPr lang="az-Latn-AZ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his-səsi </a:t>
            </a:r>
            <a:r>
              <a:rPr lang="az-Latn-AZ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olaraq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az-Latn-A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insanın, </a:t>
            </a:r>
            <a:r>
              <a:rPr lang="az-Latn-AZ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cəmiyyətin </a:t>
            </a:r>
            <a:r>
              <a:rPr lang="az-Latn-AZ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və dövlətin hüquq və mənafelərinin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daxili və xarici hərbi və digər təhdidlərdən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qorunmasına </a:t>
            </a:r>
            <a:r>
              <a:rPr lang="az-Latn-AZ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yönəlmiş </a:t>
            </a:r>
            <a:r>
              <a:rPr lang="az-Latn-AZ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hərbi təhlükəsizlik 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sisteminin </a:t>
            </a:r>
            <a:r>
              <a:rPr lang="az-Latn-AZ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kon-septual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z-Latn-AZ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əsasını </a:t>
            </a:r>
            <a:r>
              <a:rPr lang="az-Latn-AZ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müəyyənləşdirən </a:t>
            </a:r>
            <a:r>
              <a:rPr lang="az-Latn-AZ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sənəddir.</a:t>
            </a:r>
            <a:endParaRPr lang="ru-RU" sz="3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7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udafie sah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52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36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0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lient-7\Рабочий стол\herbi basli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698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Temp\Rar$DIa0.454\gemi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867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eaLnBrk="1" hangingPunct="1"/>
            <a:r>
              <a:rPr lang="az-Latn-AZ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Naxçıvan MR </a:t>
            </a: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Əlahiddə</a:t>
            </a: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Ümumqoşun</a:t>
            </a:r>
            <a:r>
              <a:rPr lang="en-US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Ordusu</a:t>
            </a:r>
            <a:endParaRPr lang="ru-RU" sz="4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Documents and Settings\salam\Рабочий стол\125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85860"/>
            <a:ext cx="9144000" cy="5357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654</Words>
  <Application>Microsoft Office PowerPoint</Application>
  <PresentationFormat>Экран (4:3)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Mövzu № 13. Müdafiə sahəsində dövlət idarəetməsi</vt:lpstr>
      <vt:lpstr>Sual 1. Müdafiə sahəsində dövlət idarəetməsinin anlayışı və  təşkilati-hüquqi formaları</vt:lpstr>
      <vt:lpstr>HƏRBİ DOKTRİNA</vt:lpstr>
      <vt:lpstr>Слайд 4</vt:lpstr>
      <vt:lpstr>Слайд 5</vt:lpstr>
      <vt:lpstr>Слайд 6</vt:lpstr>
      <vt:lpstr>Слайд 7</vt:lpstr>
      <vt:lpstr>Слайд 8</vt:lpstr>
      <vt:lpstr>Naxçıvan MR  Əlahiddə Ümumqoşun Ordusu</vt:lpstr>
      <vt:lpstr>Слайд 10</vt:lpstr>
      <vt:lpstr>Слайд 11</vt:lpstr>
      <vt:lpstr>Müdafiə sahəsində dövlət idarəetməsinin təşkilati-hüquqi formaları</vt:lpstr>
      <vt:lpstr>Слайд 13</vt:lpstr>
      <vt:lpstr> Sual 2. Müdafiə Nazirliyi - müdafiə sahəsində dövlət idarəetməsini həyata keçirən MİHO kimi </vt:lpstr>
      <vt:lpstr> Müdafiə Nazirliyinin səlahiyyətləri </vt:lpstr>
      <vt:lpstr> Sual 3. Müdafiə Sənaye Nazirliyi (MSN) - müdafiə sahəsində dövlət idarəetməsində iştirak edən MİHO kimi </vt:lpstr>
      <vt:lpstr> MSN-in fəaliyyət istiqamətləri </vt:lpstr>
      <vt:lpstr>Слайд 18</vt:lpstr>
      <vt:lpstr>Sual 4. Silahlı Qüvvələrdə xidmət keçmənin anlayışı, hüquqi əsasları və şərtləri</vt:lpstr>
      <vt:lpstr>Слайд 20</vt:lpstr>
      <vt:lpstr>SQ-də xidmət keçmənin hüquqi əsasları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244</cp:revision>
  <dcterms:created xsi:type="dcterms:W3CDTF">2011-11-25T11:32:13Z</dcterms:created>
  <dcterms:modified xsi:type="dcterms:W3CDTF">2020-10-30T12:14:23Z</dcterms:modified>
</cp:coreProperties>
</file>