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305" r:id="rId5"/>
    <p:sldId id="304" r:id="rId6"/>
    <p:sldId id="261" r:id="rId7"/>
    <p:sldId id="301" r:id="rId8"/>
    <p:sldId id="262" r:id="rId9"/>
    <p:sldId id="300" r:id="rId10"/>
    <p:sldId id="265" r:id="rId11"/>
    <p:sldId id="299" r:id="rId12"/>
    <p:sldId id="302" r:id="rId13"/>
    <p:sldId id="293" r:id="rId14"/>
    <p:sldId id="290" r:id="rId15"/>
    <p:sldId id="292" r:id="rId16"/>
    <p:sldId id="291" r:id="rId17"/>
    <p:sldId id="266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27" autoAdjust="0"/>
    <p:restoredTop sz="94660"/>
  </p:normalViewPr>
  <p:slideViewPr>
    <p:cSldViewPr>
      <p:cViewPr>
        <p:scale>
          <a:sx n="66" d="100"/>
          <a:sy n="66" d="100"/>
        </p:scale>
        <p:origin x="-1980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1EB61-B386-49C1-9E73-7EA39AD48302}" type="datetimeFigureOut">
              <a:rPr lang="ru-RU"/>
              <a:pPr>
                <a:defRPr/>
              </a:pPr>
              <a:t>07.01.2021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2BA19-BC7A-4ACF-ABF9-23B00223E9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FD503-F48C-4901-8DDF-3DE5B4C90668}" type="datetimeFigureOut">
              <a:rPr lang="ru-RU"/>
              <a:pPr>
                <a:defRPr/>
              </a:pPr>
              <a:t>07.01.2021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D2F32-98B5-4A66-A03B-8210E5B424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6DC5B-9529-4ADE-A44C-AC6FD9FA22C3}" type="datetimeFigureOut">
              <a:rPr lang="ru-RU"/>
              <a:pPr>
                <a:defRPr/>
              </a:pPr>
              <a:t>07.01.2021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11510-CA00-4DB8-B582-944A058938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7AA8-2A28-4AEC-A122-7CCA4C8B7FA5}" type="datetimeFigureOut">
              <a:rPr lang="ru-RU"/>
              <a:pPr>
                <a:defRPr/>
              </a:pPr>
              <a:t>07.01.2021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A9124-B694-4AA3-8040-26AA540B9D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C04FF-B429-4063-BE4F-622DECD569AE}" type="datetimeFigureOut">
              <a:rPr lang="ru-RU"/>
              <a:pPr>
                <a:defRPr/>
              </a:pPr>
              <a:t>07.01.2021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F9CC0-B666-4E06-B421-9182B9EE9F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17CED-74CA-4D50-91E2-3A153BAF1059}" type="datetimeFigureOut">
              <a:rPr lang="ru-RU"/>
              <a:pPr>
                <a:defRPr/>
              </a:pPr>
              <a:t>07.01.2021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27351-4F23-49E6-A3B9-EBF2818B58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A253F-1C14-46E2-8161-8F202FBCFC0A}" type="datetimeFigureOut">
              <a:rPr lang="ru-RU"/>
              <a:pPr>
                <a:defRPr/>
              </a:pPr>
              <a:t>07.01.2021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3DDCE-ECEA-4A1A-B4C1-EAE169CB69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2F8CF-E3DB-4662-8616-3C3E7942200E}" type="datetimeFigureOut">
              <a:rPr lang="ru-RU"/>
              <a:pPr>
                <a:defRPr/>
              </a:pPr>
              <a:t>07.01.2021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DA263-0841-428A-B240-D80C776807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ED4AF-D72C-47E6-9FD3-6401E87DDB96}" type="datetimeFigureOut">
              <a:rPr lang="ru-RU"/>
              <a:pPr>
                <a:defRPr/>
              </a:pPr>
              <a:t>07.01.2021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3C2E0-EDFF-41C0-9D44-C8FCF27B9B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92F42-B742-4B93-8516-08E500716084}" type="datetimeFigureOut">
              <a:rPr lang="ru-RU"/>
              <a:pPr>
                <a:defRPr/>
              </a:pPr>
              <a:t>07.01.2021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048E0-26CF-427C-A292-88817FC180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2A0A9-23AE-46B2-9595-2793D66A3207}" type="datetimeFigureOut">
              <a:rPr lang="ru-RU"/>
              <a:pPr>
                <a:defRPr/>
              </a:pPr>
              <a:t>07.01.2021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AB3BE-5424-4046-8946-65026E29E3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F156F6-4254-4246-81C1-451A991EA156}" type="datetimeFigureOut">
              <a:rPr lang="ru-RU"/>
              <a:pPr>
                <a:defRPr/>
              </a:pPr>
              <a:t>07.01.2021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7C57C0-9E3F-4853-A465-9552864EB8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352928" cy="1857364"/>
          </a:xfrm>
          <a:solidFill>
            <a:schemeClr val="tx1">
              <a:lumMod val="95000"/>
              <a:lumOff val="5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az-Latn-AZ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Mövzu </a:t>
            </a:r>
            <a:r>
              <a:rPr lang="az-Latn-AZ" sz="4000" b="1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№ 15.  </a:t>
            </a:r>
            <a:r>
              <a:rPr lang="az-Latn-AZ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Xarici işlər sahəsində dövlət idarəetməsi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57365"/>
            <a:ext cx="8352928" cy="4811995"/>
          </a:xfrm>
        </p:spPr>
        <p:txBody>
          <a:bodyPr rtlCol="0">
            <a:normAutofit fontScale="925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z-Latn-AZ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PLAN:</a:t>
            </a:r>
            <a:endParaRPr lang="en-US" sz="39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441325" algn="l"/>
              </a:tabLst>
              <a:defRPr/>
            </a:pP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1.Xarici işlər sahəsində dövlət idarə-etməsinin anlayışı və təşkilati-hüquqi formaları.</a:t>
            </a:r>
            <a:endParaRPr lang="ru-RU" sz="37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441325" algn="l"/>
              </a:tabLst>
              <a:defRPr/>
            </a:pP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2.Xarici İşlər Nazirliyi </a:t>
            </a:r>
            <a:r>
              <a:rPr lang="az-Latn-AZ" sz="37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(XİN) </a:t>
            </a: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xarici işlər sahəsində dövlət idarəetməsini </a:t>
            </a:r>
            <a:r>
              <a:rPr lang="az-Latn-AZ" sz="37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bila</a:t>
            </a: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-vasitə həyata keçirən mərkəzi icra hakimiyyəti orqanı kimi.</a:t>
            </a:r>
            <a:endParaRPr lang="ru-RU" sz="37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None/>
              <a:tabLst>
                <a:tab pos="441325" algn="l"/>
              </a:tabLst>
              <a:defRPr/>
            </a:pP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3.Diplomatik </a:t>
            </a:r>
            <a:r>
              <a:rPr lang="ru-RU" sz="37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xidmət keçmənin anlayışı, hüquqi</a:t>
            </a:r>
            <a:r>
              <a:rPr lang="ru-RU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7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əsasları və şərtləri.</a:t>
            </a:r>
            <a:endParaRPr lang="ru-RU" sz="37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441325" algn="l"/>
              </a:tabLst>
              <a:defRPr/>
            </a:pPr>
            <a:endParaRPr lang="ru-RU" sz="3600" b="1" i="1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214438"/>
          </a:xfrm>
          <a:solidFill>
            <a:schemeClr val="tx1">
              <a:lumMod val="95000"/>
              <a:lumOff val="5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Xarici İşlər Nazirliyinin sistemi</a:t>
            </a:r>
            <a:endParaRPr lang="ru-RU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85860"/>
            <a:ext cx="8496944" cy="5239484"/>
          </a:xfrm>
        </p:spPr>
        <p:txBody>
          <a:bodyPr rtlCol="0">
            <a:normAutofit fontScale="92500"/>
          </a:bodyPr>
          <a:lstStyle/>
          <a:p>
            <a:pPr marL="274638" indent="-274638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 Xarici İşlər Nazirliyinin 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Naxçıvan Muxtar Respublikasındakı İdarəsi</a:t>
            </a: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274638" indent="-274638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Azərbaycan Respublikasının diplomatik nümayəndəlikləri;</a:t>
            </a:r>
          </a:p>
          <a:p>
            <a:pPr marL="274638" indent="-274638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Azərbaycan Respublikasının konsul-</a:t>
            </a:r>
            <a:r>
              <a:rPr lang="az-Latn-AZ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luqları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274638" indent="-274638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Azərbaycan Respublikasının beynəlxalq təşkilatlar yanında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nümayəndəlikləri</a:t>
            </a:r>
            <a:r>
              <a:rPr lang="az-Latn-AZ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4638" lvl="0" indent="-274638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z-Latn-AZ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</a:t>
            </a:r>
            <a:r>
              <a:rPr lang="en-US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ADA </a:t>
            </a:r>
            <a:r>
              <a:rPr lang="en-US" sz="3600" b="1" i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Universiteti</a:t>
            </a:r>
            <a:r>
              <a:rPr lang="az-Latn-AZ" sz="3600" b="1" i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”.</a:t>
            </a:r>
            <a:endParaRPr lang="az-Latn-AZ" sz="36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az-Latn-AZ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136904" cy="1643050"/>
          </a:xfrm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Səfirliyin anlayışı və yaradılması</a:t>
            </a: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43050"/>
            <a:ext cx="8208912" cy="4954302"/>
          </a:xfrm>
        </p:spPr>
        <p:txBody>
          <a:bodyPr/>
          <a:lstStyle/>
          <a:p>
            <a:pPr marL="0" indent="0" algn="just">
              <a:buNone/>
            </a:pPr>
            <a:r>
              <a:rPr lang="az-Latn-AZ" sz="3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Azərbaycan Respublikasının Səfir-</a:t>
            </a:r>
            <a:r>
              <a:rPr lang="az-Latn-AZ" sz="3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liyi</a:t>
            </a:r>
            <a:r>
              <a:rPr lang="az-Latn-AZ" sz="3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 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qəbul edən dövlətdə Azər-baycan Respublikasını təmsil edən </a:t>
            </a:r>
            <a:r>
              <a:rPr lang="az-Latn-AZ" sz="3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diplomatik xidmət orqanıdır.</a:t>
            </a:r>
          </a:p>
          <a:p>
            <a:pPr marL="0" indent="0" algn="just">
              <a:buNone/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Səfirlik - </a:t>
            </a:r>
            <a:r>
              <a:rPr lang="az-Latn-AZ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Azərbaycan Respublikası Prezidentinin təqdimatı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ilə Azər-baycan Respublikasının 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Milli Məclisi tərəfindən təsis edilir.</a:t>
            </a:r>
            <a:endParaRPr lang="ru-RU" sz="36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14338781462648217297_1000x6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53837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352928" cy="1484784"/>
          </a:xfrm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Konsulluğun anlayışı və sistemi</a:t>
            </a: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352928" cy="5184576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onsulluqlar </a:t>
            </a:r>
            <a:r>
              <a:rPr lang="en-US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xarici dövlətlərdə AR-ın, onun vətəndaşlarının və hüquqi şəxs-lərinin hüquq və mənafeyini müdafiə edir.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Konsulluqlar Azərbaycan Respublikası diplomatik nümayəndəliklərinin </a:t>
            </a:r>
            <a:r>
              <a:rPr lang="az-Latn-AZ" sz="3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konsul şöbələrindən,</a:t>
            </a:r>
            <a:r>
              <a:rPr lang="az-Latn-AZ" sz="3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baş konsulluqlardan, </a:t>
            </a:r>
            <a:r>
              <a:rPr lang="az-Latn-AZ" sz="34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konsulluqlardan</a:t>
            </a:r>
            <a:r>
              <a:rPr lang="az-Latn-AZ" sz="3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</a:t>
            </a:r>
            <a:r>
              <a:rPr lang="az-Latn-AZ" sz="3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vitse-konsulluqlardan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</a:t>
            </a:r>
            <a:r>
              <a:rPr lang="az-Latn-AZ" sz="3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konsul agentliklərindən 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ibarətdir.</a:t>
            </a:r>
            <a:endParaRPr lang="ru-RU" sz="3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endParaRPr lang="ru-RU" sz="3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640960" cy="1988840"/>
          </a:xfrm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3. </a:t>
            </a:r>
            <a:r>
              <a:rPr lang="az-Latn-AZ" sz="3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Diplomatik </a:t>
            </a:r>
            <a:r>
              <a:rPr lang="ru-RU" sz="39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xidmət keçmənin anlayışı, hüquqi</a:t>
            </a:r>
            <a:r>
              <a:rPr lang="ru-RU" sz="3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9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əsasları və şərtləri</a:t>
            </a:r>
            <a:r>
              <a:rPr lang="ru-RU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39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88840"/>
            <a:ext cx="8640960" cy="4608512"/>
          </a:xfrm>
        </p:spPr>
        <p:txBody>
          <a:bodyPr/>
          <a:lstStyle/>
          <a:p>
            <a:pPr marL="0" indent="0" algn="just">
              <a:buNone/>
            </a:pPr>
            <a:r>
              <a:rPr lang="az-Latn-AZ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Diplomatik xidmət - 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Azərbaycan Respublikasının xarici siyasətini həyata keçirən müvafiq dövlət orqanlarında </a:t>
            </a:r>
            <a:r>
              <a:rPr lang="az-Latn-AZ" sz="3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vətəndaşların peşəkar fəaliyyətidir.</a:t>
            </a:r>
            <a:endParaRPr lang="en-US" sz="39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P.S. </a:t>
            </a:r>
            <a:r>
              <a:rPr lang="az-Latn-AZ" b="1" i="1" dirty="0" smtClean="0">
                <a:latin typeface="Arial" pitchFamily="34" charset="0"/>
                <a:cs typeface="Arial" pitchFamily="34" charset="0"/>
              </a:rPr>
              <a:t>Diplomatik xidmət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Azərbaycan </a:t>
            </a:r>
            <a:r>
              <a:rPr lang="az-Latn-A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Res-publikasında</a:t>
            </a:r>
            <a:r>
              <a:rPr lang="az-Latn-AZ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dövlət qulluğunun xüsusi növüdür.</a:t>
            </a:r>
            <a:endParaRPr lang="az-Latn-AZ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424936" cy="1844824"/>
          </a:xfrm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Diplomatik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xidmət keçmənin hüquqi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əsasları</a:t>
            </a:r>
            <a:endParaRPr lang="ru-RU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44824"/>
            <a:ext cx="8424936" cy="4680520"/>
          </a:xfrm>
        </p:spPr>
        <p:txBody>
          <a:bodyPr/>
          <a:lstStyle/>
          <a:p>
            <a:pPr marL="261938" indent="-261938" algn="just"/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ARK;</a:t>
            </a:r>
          </a:p>
          <a:p>
            <a:pPr marL="261938" indent="-261938" algn="just"/>
            <a:r>
              <a:rPr lang="az-Cyrl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“Dövlət qulluğu haqqında”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qa-nun;</a:t>
            </a:r>
          </a:p>
          <a:p>
            <a:pPr marL="261938" indent="-261938" algn="just"/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“Diplomatik xidmət haqqında” qanun;</a:t>
            </a:r>
          </a:p>
          <a:p>
            <a:pPr marL="261938" indent="-261938" algn="just"/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“Konsul Nizamnaməsi”;</a:t>
            </a:r>
          </a:p>
          <a:p>
            <a:pPr marL="261938" indent="-261938" algn="just"/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Beynəlxalq müqavilələr</a:t>
            </a:r>
            <a:r>
              <a:rPr lang="en-US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 s.</a:t>
            </a:r>
          </a:p>
          <a:p>
            <a:pPr marL="365125" indent="-365125" algn="just">
              <a:buFont typeface="+mj-lt"/>
              <a:buAutoNum type="arabicPeriod"/>
            </a:pPr>
            <a:endParaRPr lang="ru-RU" sz="3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Diplomatik </a:t>
            </a:r>
            <a:r>
              <a:rPr lang="ru-RU" sz="4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xidmət keçmənin şərtləri</a:t>
            </a:r>
            <a:endParaRPr lang="ru-RU" sz="4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11256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az-Latn-AZ" sz="33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Diplomatik vəzifələr tutmaq üçün şərtlərə aiddir:</a:t>
            </a:r>
          </a:p>
          <a:p>
            <a:pPr marL="274638" indent="-274638" algn="just">
              <a:spcBef>
                <a:spcPts val="0"/>
              </a:spcBef>
            </a:pP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ali təhsil;</a:t>
            </a:r>
          </a:p>
          <a:p>
            <a:pPr marL="274638" indent="-274638" algn="just">
              <a:spcBef>
                <a:spcPts val="0"/>
              </a:spcBef>
            </a:pP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üzərinə qoyulmuş vəzifələri yerinə yetirmək üçün müvafiq işgüzar, mənəvi, peşəkar keyfiyyətlər;</a:t>
            </a:r>
          </a:p>
          <a:p>
            <a:pPr marL="274638" indent="-274638" algn="just">
              <a:spcBef>
                <a:spcPts val="0"/>
              </a:spcBef>
            </a:pP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sağlamlıq vəziyyəti;</a:t>
            </a:r>
          </a:p>
          <a:p>
            <a:pPr marL="274638" indent="-274638" algn="just">
              <a:spcBef>
                <a:spcPts val="0"/>
              </a:spcBef>
            </a:pP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</a:t>
            </a:r>
            <a:r>
              <a:rPr lang="en-US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ın dövlət dilini sərbəst bilmək;</a:t>
            </a:r>
          </a:p>
          <a:p>
            <a:pPr marL="274638" indent="-274638" algn="just">
              <a:spcBef>
                <a:spcPts val="0"/>
              </a:spcBef>
            </a:pPr>
            <a:r>
              <a:rPr lang="az-Latn-AZ" sz="34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 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vətəndaşlığı. </a:t>
            </a:r>
            <a:endParaRPr lang="ru-RU" sz="3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chemeClr val="tx1">
              <a:lumMod val="95000"/>
              <a:lumOff val="5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z-Latn-AZ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DİPLOMATİK RÜTBƏLƏR</a:t>
            </a:r>
            <a:r>
              <a:rPr lang="ru-RU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sz="4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472608"/>
          </a:xfrm>
        </p:spPr>
        <p:txBody>
          <a:bodyPr rtlCol="0">
            <a:noAutofit/>
          </a:bodyPr>
          <a:lstStyle/>
          <a:p>
            <a:pPr marL="174625" indent="-174625" algn="just"/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Fövqəladə və Səlahiyyətli </a:t>
            </a:r>
            <a:r>
              <a:rPr lang="az-Latn-AZ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Səfir;</a:t>
            </a:r>
            <a:endParaRPr lang="ru-RU" sz="28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4625" indent="-174625" algn="just"/>
            <a:r>
              <a:rPr lang="az-Latn-AZ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birinci dərəcəli 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Fövqəladə və Səlahiyyətli </a:t>
            </a:r>
            <a:r>
              <a:rPr lang="az-Latn-AZ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Elçi;</a:t>
            </a:r>
            <a:endParaRPr lang="ru-RU" sz="28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4625" indent="-174625" algn="just"/>
            <a:r>
              <a:rPr lang="az-Latn-AZ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ikinci dərəcəli 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Fövqəladə və Səlahiyyətli </a:t>
            </a:r>
            <a:r>
              <a:rPr lang="az-Latn-AZ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Elçi;</a:t>
            </a:r>
            <a:endParaRPr lang="ru-RU" sz="28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4625" indent="-174625" algn="just"/>
            <a:r>
              <a:rPr lang="az-Latn-AZ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birinci 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dərəcəli </a:t>
            </a:r>
            <a:r>
              <a:rPr lang="az-Latn-AZ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müşavir;</a:t>
            </a:r>
            <a:endParaRPr lang="ru-RU" sz="28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4625" indent="-174625" algn="just"/>
            <a:r>
              <a:rPr lang="az-Latn-AZ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ikinci 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dərəcəli </a:t>
            </a:r>
            <a:r>
              <a:rPr lang="az-Latn-AZ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müşavir;</a:t>
            </a:r>
            <a:endParaRPr lang="ru-RU" sz="28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4625" indent="-174625" algn="just"/>
            <a:r>
              <a:rPr lang="az-Latn-AZ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birinci 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dərəcəli </a:t>
            </a:r>
            <a:r>
              <a:rPr lang="az-Latn-AZ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birinci katib;</a:t>
            </a:r>
            <a:endParaRPr lang="ru-RU" sz="28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4625" indent="-174625" algn="just"/>
            <a:r>
              <a:rPr lang="az-Latn-AZ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ikinci 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dərəcəli </a:t>
            </a:r>
            <a:r>
              <a:rPr lang="az-Latn-AZ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birinci katib;</a:t>
            </a:r>
            <a:endParaRPr lang="ru-RU" sz="28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4625" indent="-174625" algn="just"/>
            <a:r>
              <a:rPr lang="az-Latn-AZ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birinci 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dərəcəli </a:t>
            </a:r>
            <a:r>
              <a:rPr lang="az-Latn-AZ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ikinci katib;</a:t>
            </a:r>
            <a:endParaRPr lang="ru-RU" sz="28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4625" indent="-174625" algn="just">
              <a:spcBef>
                <a:spcPts val="0"/>
              </a:spcBef>
            </a:pPr>
            <a:r>
              <a:rPr lang="az-Latn-AZ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ikinci 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dərəcəli </a:t>
            </a:r>
            <a:r>
              <a:rPr lang="az-Latn-AZ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ikinci katib;</a:t>
            </a:r>
            <a:endParaRPr lang="ru-RU" sz="28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4625" indent="-174625" algn="just">
              <a:spcBef>
                <a:spcPts val="0"/>
              </a:spcBef>
            </a:pP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üçüncü katib;</a:t>
            </a: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4625" indent="-174625" algn="just">
              <a:spcBef>
                <a:spcPts val="0"/>
              </a:spcBef>
            </a:pP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attaşe.</a:t>
            </a: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4625" indent="-174625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496944" cy="2357430"/>
          </a:xfrm>
          <a:solidFill>
            <a:schemeClr val="tx1">
              <a:lumMod val="95000"/>
              <a:lumOff val="5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Xarici işlər sahəsində dövlət idarəetməsinin anlayışı və təşkilati-hüquqi formaları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420888"/>
            <a:ext cx="8496944" cy="4248472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Xarici işlər sahəsində dövlət idarəetməsi 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AR-ın 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qonşu və xarici ölkələrlə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siyasi, iqtisadi, mədəni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s. əlaqələrinin </a:t>
            </a:r>
            <a:r>
              <a:rPr lang="az-Latn-AZ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yaranmasına və inkişaf etdirilməsinə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yönəlmiş səlahiyyətli dövlət orqan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lar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ının (vəzifəli şəxslərin)</a:t>
            </a: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icraedici</a:t>
            </a:r>
            <a:r>
              <a:rPr lang="en-US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-s</a:t>
            </a:r>
            <a:r>
              <a:rPr lang="az-Latn-AZ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</a:t>
            </a:r>
            <a:r>
              <a:rPr lang="en-US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</a:t>
            </a:r>
            <a:r>
              <a:rPr lang="az-Latn-AZ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</a:t>
            </a:r>
            <a:r>
              <a:rPr lang="en-US" sz="3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ncamverici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fəaliyyətidir. 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496944" cy="1928802"/>
          </a:xfrm>
          <a:solidFill>
            <a:schemeClr val="tx1">
              <a:lumMod val="95000"/>
              <a:lumOff val="5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Xarici işlər sahəsində dövlət idarəetməsinin məqsədi</a:t>
            </a:r>
            <a:r>
              <a:rPr lang="az-Latn-AZ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000240"/>
            <a:ext cx="8496944" cy="4669119"/>
          </a:xfrm>
        </p:spPr>
        <p:txBody>
          <a:bodyPr rtlCol="0">
            <a:normAutofit fontScale="40000" lnSpcReduction="20000"/>
          </a:bodyPr>
          <a:lstStyle/>
          <a:p>
            <a:pPr marL="273050" indent="-273050" algn="just"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z-Latn-AZ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demokratik dövlət quru</a:t>
            </a:r>
            <a:r>
              <a:rPr lang="ru-RU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</a:t>
            </a:r>
            <a:r>
              <a:rPr lang="az-Latn-AZ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uluğunun </a:t>
            </a:r>
            <a:r>
              <a:rPr lang="az-Latn-AZ" sz="8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davam etdirilməsi; </a:t>
            </a:r>
          </a:p>
          <a:p>
            <a:pPr marL="273050" indent="-273050" algn="just"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z-Latn-AZ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bütün </a:t>
            </a:r>
            <a:r>
              <a:rPr lang="az-Latn-AZ" sz="8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ölkələrin </a:t>
            </a:r>
            <a:r>
              <a:rPr lang="az-Latn-AZ" sz="8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dinc yanaşı </a:t>
            </a:r>
            <a:r>
              <a:rPr lang="az-Latn-AZ" sz="8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yaşaması;</a:t>
            </a:r>
            <a:endParaRPr lang="az-Latn-AZ" sz="80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3050" indent="-273050" algn="just"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z-Latn-AZ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dünyada </a:t>
            </a:r>
            <a:r>
              <a:rPr lang="az-Latn-AZ" sz="8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müharibənin qarşısının </a:t>
            </a:r>
            <a:r>
              <a:rPr lang="az-Latn-AZ" sz="8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alınma-sı</a:t>
            </a:r>
            <a:r>
              <a:rPr lang="az-Latn-AZ" sz="8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273050" indent="-273050" algn="just"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z-Latn-AZ" sz="8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maraqlarının</a:t>
            </a:r>
            <a:r>
              <a:rPr lang="az-Latn-AZ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müdafiə edilməsi;</a:t>
            </a:r>
          </a:p>
          <a:p>
            <a:pPr marL="273050" indent="-273050" algn="just"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z-Latn-AZ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iqtisadiyyatda </a:t>
            </a:r>
            <a:r>
              <a:rPr lang="az-Latn-AZ" sz="8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bazar münasibətlərinin </a:t>
            </a:r>
            <a:r>
              <a:rPr lang="az-Latn-AZ" sz="8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möhkəmləndirilməsi</a:t>
            </a:r>
            <a:r>
              <a:rPr lang="az-Latn-AZ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</a:t>
            </a:r>
            <a:r>
              <a:rPr lang="az-Latn-AZ" sz="8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inkişaf etdirilməsi</a:t>
            </a:r>
            <a:r>
              <a:rPr lang="az-Latn-AZ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s.</a:t>
            </a:r>
            <a:endParaRPr lang="ru-RU" sz="8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salam\Рабочий стол\1308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765175"/>
            <a:ext cx="8501063" cy="516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40908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dsc_87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9144000" cy="62646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82508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568952" cy="1714488"/>
          </a:xfrm>
          <a:solidFill>
            <a:schemeClr val="tx1">
              <a:lumMod val="95000"/>
              <a:lumOff val="5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z-Latn-AZ" sz="35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Xarici işlər sahəsində dövlət idarəetməsinin təşkilati-hüquqi formaları</a:t>
            </a:r>
            <a:endParaRPr lang="ru-RU" sz="35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785926"/>
            <a:ext cx="8568952" cy="4883434"/>
          </a:xfrm>
        </p:spPr>
        <p:txBody>
          <a:bodyPr rtlCol="0">
            <a:normAutofit fontScale="92500" lnSpcReduction="10000"/>
          </a:bodyPr>
          <a:lstStyle/>
          <a:p>
            <a:pPr marL="273050" indent="-27305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Diplomatik nümayəndəliklərin 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təşkili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fəaliyyətinin </a:t>
            </a:r>
            <a:r>
              <a:rPr lang="az-Latn-AZ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təmin edilməsi üzrə </a:t>
            </a:r>
            <a:r>
              <a:rPr lang="az-Latn-AZ" sz="36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fəa-liyyət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3050" indent="-27305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Diplomatik və konsul əlaqələrinin 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təşkili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üzrə fəaliyyət;</a:t>
            </a: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3050" indent="-27305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Beynəlxalq müqavilələrin bağlanmasının 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təşkili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üzrə fəaliyyət;</a:t>
            </a: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3050" indent="-27305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Azərbaycan Respublikası dövlət </a:t>
            </a:r>
            <a:r>
              <a:rPr lang="az-Latn-AZ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proto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-kolunun </a:t>
            </a:r>
            <a:r>
              <a:rPr lang="az-Latn-AZ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təmin edilməsi üzrə fəaliyyət.</a:t>
            </a:r>
            <a:endParaRPr lang="ru-RU" sz="36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TERROR_fi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8712968" cy="59766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3896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640960" cy="2564904"/>
          </a:xfrm>
          <a:solidFill>
            <a:schemeClr val="tx1">
              <a:lumMod val="95000"/>
              <a:lumOff val="5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z-Latn-AZ" sz="35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35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35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2. </a:t>
            </a:r>
            <a:r>
              <a:rPr lang="az-Latn-AZ" sz="35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XİN - xarici işlər sahəsində dövlət idarəetməsini bilavasitə həyat keçirən mərkəzi icra hakimiyyəti orqanı kimi</a:t>
            </a:r>
            <a:r>
              <a:rPr lang="ru-RU" sz="35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500" b="1" i="1" dirty="0" smtClean="0">
                <a:latin typeface="Arial" pitchFamily="34" charset="0"/>
                <a:cs typeface="Arial" pitchFamily="34" charset="0"/>
              </a:rPr>
            </a:br>
            <a:endParaRPr lang="ru-RU" sz="35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36912"/>
            <a:ext cx="8568952" cy="3863922"/>
          </a:xfrm>
        </p:spPr>
        <p:txBody>
          <a:bodyPr rtlCol="0">
            <a:normAutofit lnSpcReduction="1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Xarici İşlər Nazirliyi -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Azərbaycan Res-publikasının </a:t>
            </a:r>
            <a:r>
              <a:rPr lang="az-Latn-AZ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qonşu və xarici dövlət-</a:t>
            </a:r>
            <a:r>
              <a:rPr lang="az-Latn-AZ" sz="36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lərlə</a:t>
            </a:r>
            <a:r>
              <a:rPr lang="az-Latn-AZ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habelə 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beynəlxalq təşkilatlarla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münasibətləri sahəsində dövlət idarə-etməsini həyata keçirmək </a:t>
            </a:r>
            <a:r>
              <a:rPr lang="az-Latn-AZ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səlahiy-yətinə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malik olan 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mərkəzi icra hakimiyyəti orqanıdır. </a:t>
            </a:r>
            <a:endParaRPr lang="ru-RU" sz="36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568952" cy="1000108"/>
          </a:xfrm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r>
              <a:rPr lang="az-Latn-AZ" sz="41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XİN-in strukturu</a:t>
            </a:r>
            <a:endParaRPr lang="ru-RU" sz="41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5616624"/>
          </a:xfrm>
        </p:spPr>
        <p:txBody>
          <a:bodyPr/>
          <a:lstStyle/>
          <a:p>
            <a:pPr marL="0" indent="0"/>
            <a:r>
              <a:rPr lang="az-Latn-AZ" sz="2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Nazir; Nazirin 5 müavini; </a:t>
            </a:r>
          </a:p>
          <a:p>
            <a:pPr marL="182563" lvl="0" indent="-182563" algn="just"/>
            <a:r>
              <a:rPr lang="az-Latn-AZ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Təhlil və Strateji Araşdırmalar İdarəsi</a:t>
            </a:r>
            <a:r>
              <a:rPr lang="az-Latn-AZ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182563" indent="-182563" algn="just"/>
            <a:r>
              <a:rPr lang="az-Latn-AZ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Hərbi-Siyasi Məsələlər İdarəsi; </a:t>
            </a:r>
          </a:p>
          <a:p>
            <a:pPr marL="182563" indent="-182563" algn="just"/>
            <a:r>
              <a:rPr lang="az-Latn-AZ" sz="2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Regional Təhlükəsizlik İdarəsi;</a:t>
            </a:r>
            <a:endParaRPr lang="ru-RU" sz="25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lvl="0" indent="-182563" algn="just"/>
            <a:r>
              <a:rPr lang="az-Latn-AZ" sz="2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Beynəlxalq </a:t>
            </a:r>
            <a:r>
              <a:rPr lang="az-Latn-AZ" sz="2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Təhlükəsizlik İdarəsi</a:t>
            </a:r>
            <a:r>
              <a:rPr lang="az-Latn-AZ" sz="2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182563" lvl="0" indent="-182563" algn="just"/>
            <a:r>
              <a:rPr lang="az-Latn-AZ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Amerika </a:t>
            </a:r>
            <a:r>
              <a:rPr lang="az-Latn-AZ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İdarəsi; Asiya İdarəsi;</a:t>
            </a:r>
          </a:p>
          <a:p>
            <a:pPr marL="182563" indent="-182563" algn="just"/>
            <a:r>
              <a:rPr lang="az-Latn-AZ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Yaxın Şərq və Afrika İdarəsi;</a:t>
            </a:r>
            <a:endParaRPr lang="ru-RU" sz="2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lvl="0" indent="-182563" algn="just"/>
            <a:r>
              <a:rPr lang="az-Latn-AZ" sz="2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Nazirliyin inspeksiyası;</a:t>
            </a:r>
          </a:p>
          <a:p>
            <a:pPr marL="182563" lvl="0" indent="-182563" algn="just"/>
            <a:r>
              <a:rPr lang="az-Latn-AZ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 şöbə; İşlər İdarəsi;</a:t>
            </a:r>
            <a:r>
              <a:rPr lang="az-Latn-AZ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az-Latn-AZ" sz="2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lvl="0" indent="-182563" algn="just"/>
            <a:r>
              <a:rPr lang="az-Latn-AZ" sz="2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</a:t>
            </a:r>
            <a:r>
              <a:rPr lang="az-Latn-AZ" sz="2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Protokolu İdarəsi </a:t>
            </a:r>
            <a:r>
              <a:rPr lang="az-Latn-AZ" sz="2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182563" lvl="0" indent="-182563" algn="just"/>
            <a:r>
              <a:rPr lang="az-Latn-AZ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 </a:t>
            </a:r>
            <a:r>
              <a:rPr lang="az-Latn-AZ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Avropa İdarəsi; II Avropa </a:t>
            </a:r>
            <a:r>
              <a:rPr lang="az-Latn-AZ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İdarəsi;</a:t>
            </a:r>
            <a:endParaRPr lang="az-Latn-AZ" sz="2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lvl="0" indent="-182563" algn="just"/>
            <a:r>
              <a:rPr lang="az-Latn-AZ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Beynəlxalq </a:t>
            </a:r>
            <a:r>
              <a:rPr lang="az-Latn-AZ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 və Müqavilələr </a:t>
            </a:r>
            <a:r>
              <a:rPr lang="az-Latn-AZ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İdarəsi və s.</a:t>
            </a:r>
            <a:endParaRPr lang="ru-RU" sz="2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522</Words>
  <Application>Microsoft Office PowerPoint</Application>
  <PresentationFormat>Экран (4:3)</PresentationFormat>
  <Paragraphs>73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 Mövzu № 15.  Xarici işlər sahəsində dövlət idarəetməsi </vt:lpstr>
      <vt:lpstr>  Sual 1. Xarici işlər sahəsində dövlət idarəetməsinin anlayışı və təşkilati-hüquqi formaları </vt:lpstr>
      <vt:lpstr>Xarici işlər sahəsində dövlət idarəetməsinin məqsədi </vt:lpstr>
      <vt:lpstr>Слайд 4</vt:lpstr>
      <vt:lpstr>Слайд 5</vt:lpstr>
      <vt:lpstr>Xarici işlər sahəsində dövlət idarəetməsinin təşkilati-hüquqi formaları</vt:lpstr>
      <vt:lpstr>Слайд 7</vt:lpstr>
      <vt:lpstr> Sual 2. XİN - xarici işlər sahəsində dövlət idarəetməsini bilavasitə həyat keçirən mərkəzi icra hakimiyyəti orqanı kimi </vt:lpstr>
      <vt:lpstr>XİN-in strukturu</vt:lpstr>
      <vt:lpstr>Xarici İşlər Nazirliyinin sistemi</vt:lpstr>
      <vt:lpstr>Səfirliyin anlayışı və yaradılması</vt:lpstr>
      <vt:lpstr>Слайд 12</vt:lpstr>
      <vt:lpstr>Konsulluğun anlayışı və sistemi</vt:lpstr>
      <vt:lpstr> Sual 3. Diplomatik xidmət keçmənin anlayışı, hüquqi əsasları və şərtləri </vt:lpstr>
      <vt:lpstr>Diplomatik xidmət keçmənin hüquqi əsasları</vt:lpstr>
      <vt:lpstr>Diplomatik xidmət keçmənin şərtləri</vt:lpstr>
      <vt:lpstr> DİPLOMATİK RÜTBƏLƏR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188</cp:revision>
  <dcterms:modified xsi:type="dcterms:W3CDTF">2021-01-07T13:12:22Z</dcterms:modified>
</cp:coreProperties>
</file>