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0" r:id="rId6"/>
    <p:sldId id="261" r:id="rId7"/>
    <p:sldId id="271" r:id="rId8"/>
    <p:sldId id="299" r:id="rId9"/>
    <p:sldId id="300" r:id="rId10"/>
    <p:sldId id="273" r:id="rId11"/>
    <p:sldId id="301" r:id="rId12"/>
    <p:sldId id="292" r:id="rId13"/>
    <p:sldId id="264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8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6FA8-0283-4AA5-AD06-8E65C2B6853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E7B3-EE31-45BD-8719-93E20114C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4305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Mövzu </a:t>
            </a:r>
            <a:r>
              <a:rPr lang="az-Latn-AZ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17.  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sahəsində dövlət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04056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az-Latn-AZ" sz="7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PLAN:</a:t>
            </a:r>
            <a:endParaRPr lang="en-US" sz="7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444500" algn="just">
              <a:lnSpc>
                <a:spcPct val="120000"/>
              </a:lnSpc>
              <a:buFont typeface="+mj-lt"/>
              <a:buAutoNum type="arabicPeriod"/>
            </a:pPr>
            <a:r>
              <a:rPr lang="az-Latn-AZ" sz="8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</a:t>
            </a:r>
            <a:r>
              <a:rPr lang="az-Latn-AZ" sz="8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 dövlət idarəetməsinin anlayışı və təşkilati - hüquqi </a:t>
            </a:r>
            <a:r>
              <a:rPr lang="az-Latn-AZ" sz="8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formaları. </a:t>
            </a:r>
            <a:endParaRPr lang="ru-RU" sz="8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444500" algn="just">
              <a:lnSpc>
                <a:spcPct val="120000"/>
              </a:lnSpc>
              <a:buFont typeface="+mj-lt"/>
              <a:buAutoNum type="arabicPeriod"/>
            </a:pPr>
            <a:r>
              <a:rPr lang="az-Latn-AZ" sz="8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 yanında Dövlət Vergi Xidmətinin inzibati-hüquqi statusu. </a:t>
            </a:r>
            <a:endParaRPr lang="ru-RU" sz="8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444500" algn="just">
              <a:lnSpc>
                <a:spcPct val="120000"/>
              </a:lnSpc>
              <a:buFont typeface="+mj-lt"/>
              <a:buAutoNum type="arabicPeriod"/>
            </a:pPr>
            <a:r>
              <a:rPr lang="az-Latn-AZ" sz="8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</a:t>
            </a:r>
            <a:r>
              <a:rPr lang="az-Latn-AZ" sz="8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orqanlarında xidmət keçmənin </a:t>
            </a:r>
            <a:r>
              <a:rPr lang="az-Latn-AZ" sz="8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</a:t>
            </a:r>
            <a:r>
              <a:rPr lang="az-Latn-AZ" sz="8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hüquqi əsasları və </a:t>
            </a:r>
            <a:r>
              <a:rPr lang="az-Latn-AZ" sz="8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şərtləri.</a:t>
            </a:r>
            <a:endParaRPr lang="ru-RU" sz="8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2867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DVX-nin </a:t>
            </a:r>
            <a:r>
              <a:rPr lang="az-Latn-AZ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əsas fəaliyyət istiqamətləri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28670"/>
            <a:ext cx="8712968" cy="5740690"/>
          </a:xfrm>
        </p:spPr>
        <p:txBody>
          <a:bodyPr>
            <a:noAutofit/>
          </a:bodyPr>
          <a:lstStyle/>
          <a:p>
            <a:pPr marL="177800" indent="-177800" algn="just"/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vergi siyasətinin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formalaşmasında iştirak etmək və həyata keçirilməsini təmin etmək; müvafiq sahənin inkişafı üçün tədbirlər görmək; müvafiq sahəni tənzim-ləyən normativ hüquqi aktların layihələrinin hazırlan-masında iştirak etmək, onlara dair rəy və təkliflər vermək;</a:t>
            </a:r>
            <a:endParaRPr lang="ru-RU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algn="just"/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vergilərin, məcburi dövlət sosial sığorta, işsizlikdən sığorta və icbari tibbi sığorta haqlarının, digər icbari ödənişlərin vaxtında və tam yığılmasını təmin etmək;</a:t>
            </a:r>
            <a:endParaRPr lang="ru-RU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algn="just"/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kommersiya hüquqi şəxslərinin və publik hüquqi şəxslərin dövlət qeydiyyatının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keçirilməsini və dövlət reyestrinin aparılmasını təmin etmək;</a:t>
            </a:r>
            <a:endParaRPr lang="ru-RU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algn="just"/>
            <a:r>
              <a:rPr lang="az-Latn-A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Məcəlləsi ilə müəyyən edilmiş hallarda və qaydada </a:t>
            </a:r>
            <a:r>
              <a:rPr lang="az-Latn-AZ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nəzarətinin</a:t>
            </a:r>
            <a:r>
              <a:rPr lang="az-Latn-A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keçirilməsini təmin etmək.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182563" algn="just">
              <a:spcBef>
                <a:spcPts val="0"/>
              </a:spcBef>
            </a:pPr>
            <a:endPara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az-Latn-AZ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Vergi Xidməti rəisinin səlahiyyətləri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fontScale="25000" lnSpcReduction="20000"/>
          </a:bodyPr>
          <a:lstStyle/>
          <a:p>
            <a:pPr marL="266700" indent="-266700" algn="just">
              <a:buFont typeface="Wingdings" pitchFamily="2" charset="2"/>
              <a:buChar char="§"/>
            </a:pP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Xidmətin fəaliyyətini </a:t>
            </a:r>
            <a:r>
              <a:rPr lang="az-Latn-AZ" sz="10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təşkil edir və ona rəhbərlik edir;</a:t>
            </a:r>
            <a:endParaRPr lang="ru-RU" sz="100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§"/>
            </a:pP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Nazirliklə </a:t>
            </a:r>
            <a:r>
              <a:rPr lang="az-Latn-AZ" sz="10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razılaşdırmaqla</a:t>
            </a: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, müavinləri arasında vəzifə bölgüsü aparır;</a:t>
            </a:r>
            <a:endParaRPr lang="ru-RU" sz="10000" b="1" i="1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§"/>
            </a:pP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Xidmətin digər </a:t>
            </a:r>
            <a:r>
              <a:rPr lang="az-Latn-AZ" sz="10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vəzifəli şəxslərinin səlahiyyətlərini</a:t>
            </a: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 müəyyənləşdirir, qarşılıqlı fəaliyyətini təmin edir;</a:t>
            </a:r>
            <a:endParaRPr lang="ru-RU" sz="10000" b="1" i="1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§"/>
            </a:pPr>
            <a:r>
              <a:rPr lang="az-Latn-AZ" sz="10000" b="1" i="1" u="sng" dirty="0" smtClean="0">
                <a:latin typeface="Arial" pitchFamily="34" charset="0"/>
                <a:cs typeface="Arial" pitchFamily="34" charset="0"/>
              </a:rPr>
              <a:t>əmr və sərəncam formasında qeyri-normativ hüquqi aktlar</a:t>
            </a: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 və </a:t>
            </a:r>
            <a:r>
              <a:rPr lang="az-Latn-AZ" sz="10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Vergi Məcəlləsinə uyğun olaraq qərarlar qəbul edir</a:t>
            </a: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 və onların, habelə Nazirliyin qəbul etdiyi </a:t>
            </a:r>
            <a:r>
              <a:rPr lang="az-Latn-AZ" sz="10000" b="1" i="1" u="sng" dirty="0" smtClean="0">
                <a:latin typeface="Arial" pitchFamily="34" charset="0"/>
                <a:cs typeface="Arial" pitchFamily="34" charset="0"/>
              </a:rPr>
              <a:t>normativ hüquqi aktların icrasını təşkil edir, yoxlayır və buna nəzarəti həyata keçirir;</a:t>
            </a:r>
            <a:endParaRPr lang="ru-RU" sz="10000" b="1" i="1" u="sng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§"/>
            </a:pP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Xidmətin strukturunun və fəaliyyətinin təkmilləş-dirilməsi ilə bağlı təkliflərini, o cümlədən </a:t>
            </a:r>
            <a:r>
              <a:rPr lang="az-Latn-AZ" sz="10000" b="1" i="1" u="sng" dirty="0" smtClean="0">
                <a:latin typeface="Arial" pitchFamily="34" charset="0"/>
                <a:cs typeface="Arial" pitchFamily="34" charset="0"/>
              </a:rPr>
              <a:t>hüquqi aktların layihələrini hazırlayıb Nazirliyə təqdim edir;</a:t>
            </a:r>
            <a:endParaRPr lang="ru-RU" sz="10000" b="1" i="1" u="sng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§"/>
            </a:pP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vətəndaşların qəbulunu və </a:t>
            </a:r>
            <a:r>
              <a:rPr lang="az-Latn-AZ" sz="10000" b="1" i="1" u="sng" dirty="0" smtClean="0">
                <a:latin typeface="Arial" pitchFamily="34" charset="0"/>
                <a:cs typeface="Arial" pitchFamily="34" charset="0"/>
              </a:rPr>
              <a:t>müraciətlərinə</a:t>
            </a:r>
            <a:r>
              <a:rPr lang="az-Latn-AZ" sz="10000" b="1" i="1" dirty="0" smtClean="0">
                <a:latin typeface="Arial" pitchFamily="34" charset="0"/>
                <a:cs typeface="Arial" pitchFamily="34" charset="0"/>
              </a:rPr>
              <a:t> baxıl-manı təmin edir və s.</a:t>
            </a:r>
            <a:endParaRPr lang="ru-RU" sz="10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285728"/>
          <a:ext cx="8715436" cy="6286544"/>
        </p:xfrm>
        <a:graphic>
          <a:graphicData uri="http://schemas.openxmlformats.org/presentationml/2006/ole">
            <p:oleObj spid="_x0000_s50187" name="Слайд" r:id="rId3" imgW="4572139" imgH="342912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32149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az-Latn-AZ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z-Latn-AZ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Sual 3. Vergi orqanlarında xidmət keçmənin anlayışı, hüquqi əsasları və şərtləri</a:t>
            </a:r>
            <a:r>
              <a:rPr lang="ru-RU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orqanlarında xidmət –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icra hakimiyyəti orqanları sisteminə daxil olan </a:t>
            </a:r>
            <a:r>
              <a:rPr lang="az-Latn-AZ" sz="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orqanlarının </a:t>
            </a:r>
            <a:r>
              <a:rPr lang="az-Latn-AZ" sz="3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funksi</a:t>
            </a:r>
            <a:r>
              <a:rPr lang="az-Latn-AZ" sz="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-ya və məqsədlərini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 peşəkar fəaliyyətləri ilə həyata keçirən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vətəndaşlarının dövlət qulluğunun xüsusi növüdür.</a:t>
            </a:r>
            <a:endParaRPr lang="ru-RU" sz="3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57161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 orqanlarında xidmət keçmənin hüquqi əsasları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43050"/>
            <a:ext cx="8568952" cy="4594262"/>
          </a:xfrm>
        </p:spPr>
        <p:txBody>
          <a:bodyPr>
            <a:normAutofit fontScale="92500"/>
          </a:bodyPr>
          <a:lstStyle/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ARK;</a:t>
            </a:r>
          </a:p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tr-T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Məcəlləsi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tr-T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qulluğu haqqında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tr-T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Azərbaycan Respublikasının qanunu</a:t>
            </a: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274638" algn="just">
              <a:lnSpc>
                <a:spcPct val="120000"/>
              </a:lnSpc>
            </a:pPr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“Dövlət vergi orqanlarında xidmət haqqında” Əsasnamə və s.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3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VO-nın silah tətbiq etmək hüququ olan vəzifəli şəxsləri</a:t>
            </a:r>
            <a: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z-Latn-AZ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Cinayətlərinin İbtidai Araşdırılması Departamentinin:</a:t>
            </a:r>
            <a:endParaRPr lang="ru-RU" sz="39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rəisi və rəis müavinləri;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 rəisləri və rəis müavinləri;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yerli strukturlarının rəisləri və rəis müavinləri;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 bölməsinin rəisi;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müstəntiqləri, təhqiqatçıları, əməliyyat müvəkkilləri və operativ-təşkilat şöbə-sinin müvəkkilləri. </a:t>
            </a:r>
            <a:endParaRPr lang="ru-RU" sz="3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200024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Sual</a:t>
            </a:r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 sahəsində dövlət idarəetməsinin anlayışı və təşkilati - hüquqi formaları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88840"/>
            <a:ext cx="8358246" cy="4583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sahəsində </a:t>
            </a:r>
            <a:r>
              <a:rPr lang="az-Latn-AZ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idarəetməsi 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 maliyyə və büdcə siyasəti çərçivəsində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vergi siyasətinin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keçirilməsi, dövlət büdcəsinə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vergilərin və digər daxilolmaların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vaxtında və tam yığılmasını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edən və bu sahədə </a:t>
            </a:r>
            <a:r>
              <a:rPr lang="az-Latn-AZ" sz="3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nəzarətinin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 yönümündə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səlahiyyətli dövlət orqanlarının</a:t>
            </a:r>
            <a:r>
              <a:rPr lang="en-US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icraedici</a:t>
            </a:r>
            <a:r>
              <a:rPr lang="en-US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verici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fəaliyyətidir. </a:t>
            </a:r>
            <a:endParaRPr lang="en-US" sz="31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5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</a:t>
            </a:r>
            <a:r>
              <a:rPr lang="en-US" sz="5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anlay</a:t>
            </a:r>
            <a:r>
              <a:rPr lang="az-Latn-AZ" sz="5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ışı</a:t>
            </a:r>
            <a:endParaRPr lang="ru-RU" sz="5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az-Latn-A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– </a:t>
            </a:r>
            <a:r>
              <a:rPr lang="az-Latn-AZ" sz="4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dövlətin və bələdiyyələrin 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fəaliyyətinin maliyyə təminatı məqsədilə </a:t>
            </a:r>
            <a:r>
              <a:rPr lang="az-Latn-AZ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mülkiyyətində olan </a:t>
            </a:r>
            <a:r>
              <a:rPr lang="az-Latn-AZ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pul vəsait-lərinin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özgəninkiləşdirilməsi </a:t>
            </a:r>
            <a:r>
              <a:rPr lang="az-Latn-AZ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şək-lində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büdcəsinə və yerli büdcələrə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köçürülən </a:t>
            </a:r>
            <a:r>
              <a:rPr lang="az-Latn-AZ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məcburi, fərdi, əvəzsiz</a:t>
            </a:r>
            <a:r>
              <a:rPr lang="az-Latn-A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ödənişdir.</a:t>
            </a:r>
            <a:endParaRPr lang="ru-RU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206084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6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 sistemi</a:t>
            </a:r>
            <a:endParaRPr lang="ru-RU" sz="6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4176464"/>
          </a:xfrm>
        </p:spPr>
        <p:txBody>
          <a:bodyPr>
            <a:normAutofit lnSpcReduction="10000"/>
          </a:bodyPr>
          <a:lstStyle/>
          <a:p>
            <a:pPr marL="274638" indent="-274638" algn="just">
              <a:lnSpc>
                <a:spcPct val="150000"/>
              </a:lnSpc>
            </a:pPr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vergiləri;</a:t>
            </a:r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>
              <a:lnSpc>
                <a:spcPct val="150000"/>
              </a:lnSpc>
            </a:pPr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muxtar respublika vergiləri;</a:t>
            </a:r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>
              <a:lnSpc>
                <a:spcPct val="150000"/>
              </a:lnSpc>
            </a:pPr>
            <a:r>
              <a:rPr lang="az-Latn-AZ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yerli vergilər (bələdiyyə vergiləri).</a:t>
            </a:r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728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az-Latn-AZ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sahəsində dövlət idarəetməsinin təşkilati - hüquqi formaları </a:t>
            </a:r>
            <a:r>
              <a:rPr lang="ru-RU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968552"/>
          </a:xfrm>
        </p:spPr>
        <p:txBody>
          <a:bodyPr>
            <a:normAutofit lnSpcReduction="10000"/>
          </a:bodyPr>
          <a:lstStyle/>
          <a:p>
            <a:pPr marL="182563" lvl="0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uçota alınması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sahəsi üzrə fəaliyyət;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vergitutma obyektlərinin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uçota alın-</a:t>
            </a:r>
            <a:r>
              <a:rPr lang="az-Latn-AZ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ması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sahəsi üzrə fəaliyyət;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 dövriyyəsinə qanunvericiliklə nəzərdə tutulmuş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nəzarətin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 üzrə fəaliyyət 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(kameral və səyyar yoxla-</a:t>
            </a:r>
            <a:r>
              <a:rPr lang="az-Latn-AZ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malar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  <a:endParaRPr lang="ru-RU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8478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sahəsində dövlət idarəetməsinin təşkilati - hüquqi formaları (</a:t>
            </a:r>
            <a:r>
              <a:rPr lang="az-Latn-AZ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davamı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fontScale="92500" lnSpcReduction="10000"/>
          </a:bodyPr>
          <a:lstStyle/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 ödəyicilərinin fəaliyyətində qanunsuzluqların aşkar edilməsi üzrə fəaliyyət 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(bəyannamələrin təqdim olunması)</a:t>
            </a: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fəaliyyət;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əməliyyat-axtarış fəaliyyəti;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>
              <a:lnSpc>
                <a:spcPct val="110000"/>
              </a:lnSpc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ibtidai araşdırma (ibtidai istintaq və təhqiqat).</a:t>
            </a:r>
            <a:endParaRPr lang="ru-RU" sz="3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57161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z-Latn-AZ" sz="3800" b="1" dirty="0" smtClean="0">
                <a:latin typeface="Arial" pitchFamily="34" charset="0"/>
                <a:cs typeface="Arial" pitchFamily="34" charset="0"/>
              </a:rPr>
            </a:br>
            <a:r>
              <a:rPr lang="az-Latn-AZ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dirty="0" smtClean="0">
                <a:latin typeface="Arial" pitchFamily="34" charset="0"/>
                <a:cs typeface="Arial" pitchFamily="34" charset="0"/>
              </a:rPr>
            </a:br>
            <a:r>
              <a:rPr lang="az-Latn-AZ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Sual 2. </a:t>
            </a: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 yanında Dövlət Vergi Xidmətinin inzibati-hüquqi statusu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71612"/>
            <a:ext cx="8568952" cy="5143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 yanında Dövlət Vergi Xidməti - 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respublikada aparılan vahid maliyyə və büdcə siyasəti çərçivəsində 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vergilərin, 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məcburi dövlət 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 sığorta, işsizlikdən sığorta və icbari tibbi sığorta</a:t>
            </a:r>
            <a:r>
              <a:rPr lang="az-Latn-AZ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haqlarının, habelə qanunla və AR Prezidentinin aktı ilə Xidmətin səlahiyyətlərinə aid edilmiş 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digər icbari 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ödəniş-lərin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vaxtında və tam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yığılmasının təmin edilməsi sahəsində </a:t>
            </a:r>
            <a:r>
              <a:rPr lang="az-Latn-AZ" sz="2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nəzarətinin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keçirilməsini təmin edən, 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Nazirliyinin strukturuna daxil olan qurumdur.</a:t>
            </a:r>
            <a:endParaRPr lang="ru-RU" sz="29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az-Latn-AZ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Sual 2. </a:t>
            </a: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 yanında Dövlət Vergi Xidmətinin inzibati-hüquqi statusu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fontScale="92500" lnSpcReduction="20000"/>
          </a:bodyPr>
          <a:lstStyle/>
          <a:p>
            <a:pPr marL="0" indent="-177800" algn="ctr">
              <a:spcBef>
                <a:spcPts val="0"/>
              </a:spcBef>
              <a:buNone/>
            </a:pP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</a:t>
            </a:r>
            <a:r>
              <a:rPr lang="en-US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 İqtisadiyyat Nazirliyinin strukturu:</a:t>
            </a:r>
            <a:endParaRPr lang="ru-RU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177800" algn="just">
              <a:spcBef>
                <a:spcPts val="0"/>
              </a:spcBef>
            </a:pP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-ın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Nazirliyinin aparatı </a:t>
            </a:r>
            <a:r>
              <a:rPr lang="az-Latn-AZ" sz="2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(şöbələr və sektorlar).</a:t>
            </a:r>
            <a:endParaRPr lang="ru-RU" sz="29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177800" algn="just">
              <a:spcBef>
                <a:spcPts val="0"/>
              </a:spcBef>
            </a:pP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 İqtisadiyyat Nazirliyi yanında Dövlət Vergi Xidməti.</a:t>
            </a:r>
            <a:endParaRPr lang="ru-RU" sz="29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177800" algn="just">
              <a:spcBef>
                <a:spcPts val="0"/>
              </a:spcBef>
            </a:pP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 İqtisadiyyat Nazirliyi yanında Əmlak Məsələləri Dövlət Xidməti.</a:t>
            </a:r>
            <a:endParaRPr lang="ru-RU" sz="2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177800" algn="just">
              <a:spcBef>
                <a:spcPts val="0"/>
              </a:spcBef>
            </a:pP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 yanında Antiinhisar və İstehlak Bazarına Nəzarət Dövlət Xidməti.</a:t>
            </a:r>
            <a:endParaRPr lang="ru-RU" sz="2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177800" algn="just">
              <a:spcBef>
                <a:spcPts val="0"/>
              </a:spcBef>
            </a:pP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AR-ın İqtisadiyyat Nazirliyinin 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regional bölmələri.</a:t>
            </a:r>
            <a:endParaRPr lang="ru-RU" sz="29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177800" algn="just">
              <a:spcBef>
                <a:spcPts val="0"/>
              </a:spcBef>
            </a:pP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AR-ın xarici ölkələrdə fəaliyyət göstərən 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səfirlik və konsulluqlarında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ticarət nümayəndələri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 aparatları.</a:t>
            </a:r>
            <a:endParaRPr lang="ru-RU" sz="2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04"/>
            <a:ext cx="8568952" cy="628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az-Latn-AZ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İqtisadiyyat Nazirliyi yanında Dövlət Vergi Xidməti -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respublikada aparılan vahid maliyyə və büdcə siyasəti çərçi-vəsində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vergilərin,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məcburi dövlət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 sığorta, işsizlikdən sığorta və icbari tibbi sığorta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haqlarının, habelə qanunla və AR Prezidentinin aktı ilə Xidmətin səlahiy-yətlərinə aid edilmiş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digər icbari ödəniş-lərin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vaxtında və tam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yığılmasının təmin edilməsi sahəsində </a:t>
            </a:r>
            <a:r>
              <a:rPr lang="az-Latn-AZ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nəzarətinin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keçirilməsini təmin edən,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İqtisa-diyyat Nazirliyinin strukturuna daxil olan qurumdur.</a:t>
            </a:r>
            <a:endParaRPr lang="ru-RU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709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 Mövzu № 17.  Vergi sahəsində dövlət idarəetməsi </vt:lpstr>
      <vt:lpstr> Sual 1. Vergi sahəsində dövlət idarəetməsinin anlayışı və təşkilati - hüquqi formaları  </vt:lpstr>
      <vt:lpstr>Vergi anlayışı</vt:lpstr>
      <vt:lpstr>Vergi sistemi</vt:lpstr>
      <vt:lpstr> Vergi sahəsində dövlət idarəetməsinin təşkilati - hüquqi formaları  </vt:lpstr>
      <vt:lpstr>Vergi sahəsində dövlət idarəetməsinin təşkilati - hüquqi formaları (davamı)</vt:lpstr>
      <vt:lpstr>  Sual 2. İqtisadiyyat Nazirliyi yanında Dövlət Vergi Xidmətinin inzibati-hüquqi statusu  </vt:lpstr>
      <vt:lpstr>Sual 2. İqtisadiyyat Nazirliyi yanında Dövlət Vergi Xidmətinin inzibati-hüquqi statusu</vt:lpstr>
      <vt:lpstr>Слайд 9</vt:lpstr>
      <vt:lpstr>DVX-nin əsas fəaliyyət istiqamətləri</vt:lpstr>
      <vt:lpstr>Dövlət Vergi Xidməti rəisinin səlahiyyətləri</vt:lpstr>
      <vt:lpstr>Слайд 12</vt:lpstr>
      <vt:lpstr> Sual 3. Vergi orqanlarında xidmət keçmənin anlayışı, hüquqi əsasları və şərtləri </vt:lpstr>
      <vt:lpstr>Vergi orqanlarında xidmət keçmənin hüquqi əsasları</vt:lpstr>
      <vt:lpstr>  VO-nın silah tətbiq etmək hüququ olan vəzifəli şəxsləri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Mövzu № 17.  Vergi sahəsində dövlət idarəetməsi </dc:title>
  <dc:creator>Admin</dc:creator>
  <cp:lastModifiedBy>Пользователь</cp:lastModifiedBy>
  <cp:revision>127</cp:revision>
  <dcterms:created xsi:type="dcterms:W3CDTF">2011-12-17T08:54:29Z</dcterms:created>
  <dcterms:modified xsi:type="dcterms:W3CDTF">2021-01-28T06:21:07Z</dcterms:modified>
</cp:coreProperties>
</file>