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315" r:id="rId6"/>
    <p:sldId id="312" r:id="rId7"/>
    <p:sldId id="313" r:id="rId8"/>
    <p:sldId id="316" r:id="rId9"/>
    <p:sldId id="303" r:id="rId10"/>
    <p:sldId id="262" r:id="rId11"/>
    <p:sldId id="319" r:id="rId12"/>
    <p:sldId id="292" r:id="rId13"/>
    <p:sldId id="306" r:id="rId14"/>
    <p:sldId id="295" r:id="rId15"/>
    <p:sldId id="318" r:id="rId16"/>
    <p:sldId id="308" r:id="rId17"/>
    <p:sldId id="311" r:id="rId18"/>
    <p:sldId id="309" r:id="rId19"/>
    <p:sldId id="31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80" autoAdjust="0"/>
    <p:restoredTop sz="94660"/>
  </p:normalViewPr>
  <p:slideViewPr>
    <p:cSldViewPr>
      <p:cViewPr>
        <p:scale>
          <a:sx n="75" d="100"/>
          <a:sy n="75" d="100"/>
        </p:scale>
        <p:origin x="-189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772816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az-Latn-AZ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övzu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№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az-Latn-AZ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ru-RU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az-Latn-AZ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sahəsində</a:t>
            </a:r>
            <a:r>
              <a:rPr lang="az-Latn-AZ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idarəetməsi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endParaRPr lang="ru-RU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89654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</a:t>
            </a:r>
            <a:r>
              <a:rPr lang="az-Latn-AZ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-36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az-Latn-AZ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sahəsində dövlət idarə-etməsinin anlayışı və təşkilati – hüquqi formaları.</a:t>
            </a:r>
            <a:endParaRPr lang="ru-RU" sz="8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-36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az-Latn-AZ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Komitəsi</a:t>
            </a:r>
            <a:r>
              <a:rPr lang="en-US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az-Latn-AZ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</a:t>
            </a:r>
            <a:r>
              <a:rPr lang="az-Latn-AZ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sahəsində dövlət idarəetməsini  bilavasitə həyata keçirən mərkəzi icra hakimiyyəti orqanı kimi.</a:t>
            </a:r>
            <a:endParaRPr lang="ru-RU" sz="8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-36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az-Latn-AZ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orqanlarında dövlət qulluğunun anlayışı, hüquqi əsasları və şərtləri.</a:t>
            </a:r>
            <a:endParaRPr lang="ru-RU" sz="8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200024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Sual 2. </a:t>
            </a:r>
            <a:r>
              <a:rPr lang="az-Latn-AZ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Gömrük Komitəsi - gömrük sahəsində dövlət idarəetməsini  bilavasitə həyata keçirən MİHO kimi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71678"/>
            <a:ext cx="8568952" cy="466969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az-Latn-AZ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Gömrük Komitəsi - </a:t>
            </a: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“AR Dövlət Gömrük Komitəsi haqqında Əsas-namə”  ilə müəyyən edilmiş fəaliyyət istiqamətlərinə uyğun olaraq, </a:t>
            </a:r>
            <a:r>
              <a:rPr lang="az-Latn-AZ" sz="3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işi sahəsində dövlət siyasətini və tənzimlənməsini həyata keçirən,</a:t>
            </a: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 mühafizə orqanı statusu olan</a:t>
            </a:r>
            <a:r>
              <a:rPr lang="az-Latn-AZ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mərkəzi icra hakimiyyəti orqanıdır.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2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9375" r="40234" b="7291"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3354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astara.jpg"/>
          <p:cNvPicPr>
            <a:picLocks noChangeAspect="1" noChangeArrowheads="1"/>
          </p:cNvPicPr>
          <p:nvPr/>
        </p:nvPicPr>
        <p:blipFill>
          <a:blip r:embed="rId2"/>
          <a:srcRect t="34066"/>
          <a:stretch>
            <a:fillRect/>
          </a:stretch>
        </p:blipFill>
        <p:spPr bwMode="auto">
          <a:xfrm>
            <a:off x="285720" y="285728"/>
            <a:ext cx="8429684" cy="6215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071546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DGK</a:t>
            </a:r>
            <a:r>
              <a:rPr lang="az-Latn-AZ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en-US" sz="4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əsas</a:t>
            </a: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funksiyaları</a:t>
            </a:r>
            <a:endParaRPr lang="ru-RU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42984"/>
            <a:ext cx="8640960" cy="5500726"/>
          </a:xfrm>
        </p:spPr>
        <p:txBody>
          <a:bodyPr>
            <a:normAutofit fontScale="92500"/>
          </a:bodyPr>
          <a:lstStyle/>
          <a:p>
            <a:pPr marL="72000" indent="-72000" algn="just">
              <a:spcBef>
                <a:spcPts val="0"/>
              </a:spcBef>
            </a:pPr>
            <a:r>
              <a:rPr lang="az-Latn-AZ" sz="3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işi</a:t>
            </a:r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sahəsində </a:t>
            </a:r>
            <a:r>
              <a:rPr lang="az-Latn-AZ" sz="3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vahid dövlət siyasətinin</a:t>
            </a:r>
            <a:r>
              <a:rPr lang="az-Latn-AZ" sz="3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formalaşdırılmasında iştirak edir və bu siyasətin </a:t>
            </a:r>
            <a:r>
              <a:rPr lang="az-Latn-AZ" sz="3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həyata keçirilməsini təmin edir;</a:t>
            </a:r>
          </a:p>
          <a:p>
            <a:pPr marL="72000" indent="-72000" algn="just">
              <a:spcBef>
                <a:spcPts val="0"/>
              </a:spcBef>
            </a:pPr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işini </a:t>
            </a:r>
            <a:r>
              <a:rPr lang="az-Latn-AZ" sz="3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təşkil</a:t>
            </a:r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edir və onun inkişafını </a:t>
            </a:r>
            <a:r>
              <a:rPr lang="az-Latn-AZ" sz="3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təmin</a:t>
            </a:r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edir;</a:t>
            </a:r>
          </a:p>
          <a:p>
            <a:pPr marL="72000" indent="-72000" algn="just">
              <a:spcBef>
                <a:spcPts val="0"/>
              </a:spcBef>
            </a:pPr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işi sahəsində </a:t>
            </a:r>
            <a:r>
              <a:rPr lang="az-Latn-AZ" sz="3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normayaratma fəaliyyətini</a:t>
            </a:r>
            <a:r>
              <a:rPr lang="az-Latn-AZ" sz="3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həyata keçirir;</a:t>
            </a:r>
          </a:p>
          <a:p>
            <a:pPr marL="72000" indent="-72000" algn="just">
              <a:spcBef>
                <a:spcPts val="0"/>
              </a:spcBef>
            </a:pPr>
            <a:r>
              <a:rPr lang="az-Latn-AZ" sz="35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 mühafizə fəaliyyətini</a:t>
            </a:r>
            <a:r>
              <a:rPr lang="az-Latn-AZ" sz="3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həyata keçirir;</a:t>
            </a:r>
          </a:p>
          <a:p>
            <a:pPr marL="72000" indent="-72000" algn="just">
              <a:spcBef>
                <a:spcPts val="0"/>
              </a:spcBef>
            </a:pPr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ölkədə </a:t>
            </a:r>
            <a:r>
              <a:rPr lang="az-Latn-AZ" sz="3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qabaqcıl gömrük tənzimlənməsi </a:t>
            </a:r>
            <a:r>
              <a:rPr lang="az-Latn-AZ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vasitələrinin tətbiqini təşkil edir və s.</a:t>
            </a:r>
            <a:endParaRPr lang="ru-RU" sz="3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4649" t="27083" r="37304" b="51042"/>
          <a:stretch>
            <a:fillRect/>
          </a:stretch>
        </p:blipFill>
        <p:spPr bwMode="auto">
          <a:xfrm>
            <a:off x="0" y="3357538"/>
            <a:ext cx="91440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14648" t="14583" r="37305" b="65625"/>
          <a:stretch>
            <a:fillRect/>
          </a:stretch>
        </p:blipFill>
        <p:spPr bwMode="auto">
          <a:xfrm>
            <a:off x="0" y="0"/>
            <a:ext cx="91440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DGK</a:t>
            </a:r>
            <a:r>
              <a:rPr lang="az-Latn-AZ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az-Latn-AZ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kollegiyası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715610"/>
          </a:xfrm>
        </p:spPr>
        <p:txBody>
          <a:bodyPr>
            <a:normAutofit fontScale="25000" lnSpcReduction="20000"/>
          </a:bodyPr>
          <a:lstStyle/>
          <a:p>
            <a:pPr marL="36000" indent="-36000">
              <a:lnSpc>
                <a:spcPct val="120000"/>
              </a:lnSpc>
              <a:spcBef>
                <a:spcPts val="0"/>
              </a:spcBef>
              <a:buNone/>
            </a:pPr>
            <a:r>
              <a:rPr lang="az-Latn-AZ" sz="10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Kollegiyanın sədri:</a:t>
            </a:r>
            <a:endParaRPr lang="ru-RU" sz="108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000" indent="-3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az-Latn-AZ" sz="10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DGK-</a:t>
            </a:r>
            <a:r>
              <a:rPr lang="az-Latn-AZ" sz="10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nin</a:t>
            </a:r>
            <a:r>
              <a:rPr lang="az-Latn-AZ" sz="10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sədri;</a:t>
            </a:r>
            <a:endParaRPr lang="ru-RU" sz="10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000" indent="-36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az-Latn-AZ" sz="10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Kollegiyanın üzvləri: </a:t>
            </a:r>
            <a:endParaRPr lang="ru-RU" sz="10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000" indent="-3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az-Latn-AZ" sz="10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r>
              <a:rPr lang="az-Latn-AZ" sz="10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10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DGK sədrinin </a:t>
            </a:r>
            <a:r>
              <a:rPr lang="az-Latn-AZ" sz="10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birinci müavini;</a:t>
            </a:r>
            <a:endParaRPr lang="ru-RU" sz="10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000" indent="-36000" algn="just">
              <a:lnSpc>
                <a:spcPct val="120000"/>
              </a:lnSpc>
              <a:spcBef>
                <a:spcPts val="0"/>
              </a:spcBef>
            </a:pPr>
            <a:r>
              <a:rPr lang="az-Latn-AZ" sz="10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DGK sədrinin </a:t>
            </a:r>
            <a:r>
              <a:rPr lang="az-Latn-AZ" sz="10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müavinləri </a:t>
            </a:r>
            <a:r>
              <a:rPr lang="az-Latn-AZ" sz="10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(4 müavin)</a:t>
            </a:r>
            <a:r>
              <a:rPr lang="az-Latn-AZ" sz="10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ru-RU" sz="10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000" indent="-36000" algn="just">
              <a:lnSpc>
                <a:spcPct val="120000"/>
              </a:lnSpc>
              <a:spcBef>
                <a:spcPts val="0"/>
              </a:spcBef>
            </a:pPr>
            <a:r>
              <a:rPr lang="az-Latn-AZ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Nəzarətinin Təşkili Baş İdarəsinin rəisi;</a:t>
            </a:r>
            <a:endParaRPr lang="ru-RU" sz="9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000" indent="-36000" algn="just">
              <a:lnSpc>
                <a:spcPct val="120000"/>
              </a:lnSpc>
              <a:spcBef>
                <a:spcPts val="0"/>
              </a:spcBef>
            </a:pPr>
            <a:r>
              <a:rPr lang="az-Latn-AZ" sz="9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Sahəsində Hüquqpozmalara qarşı Mübarizə Baş İdarəsinin rəisi;</a:t>
            </a:r>
            <a:endParaRPr lang="ru-RU" sz="96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000" indent="-36000" algn="just">
              <a:lnSpc>
                <a:spcPct val="120000"/>
              </a:lnSpc>
              <a:spcBef>
                <a:spcPts val="0"/>
              </a:spcBef>
            </a:pPr>
            <a:r>
              <a:rPr lang="az-Latn-AZ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Maliyyə -Tarif və Valyuta Nəzarəti Baş İdarəsinin rəisi;</a:t>
            </a:r>
          </a:p>
          <a:p>
            <a:pPr marL="36000" indent="-36000" algn="just">
              <a:lnSpc>
                <a:spcPct val="120000"/>
              </a:lnSpc>
              <a:spcBef>
                <a:spcPts val="0"/>
              </a:spcBef>
            </a:pPr>
            <a:r>
              <a:rPr lang="az-Latn-AZ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Statistika və İnformasiya Texnologiyaları Baş İdarə-sinin rəisi; Kadrlar İdarəsinin rəisi;</a:t>
            </a:r>
            <a:endParaRPr lang="ru-RU" sz="9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000" indent="-36000" algn="just">
              <a:lnSpc>
                <a:spcPct val="120000"/>
              </a:lnSpc>
              <a:spcBef>
                <a:spcPts val="0"/>
              </a:spcBef>
            </a:pPr>
            <a:r>
              <a:rPr lang="az-Latn-AZ" sz="9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Naxçıvan Muxtar Respublikası DGK-</a:t>
            </a:r>
            <a:r>
              <a:rPr lang="az-Latn-AZ" sz="9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nin</a:t>
            </a:r>
            <a:r>
              <a:rPr lang="az-Latn-AZ" sz="9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sədri;</a:t>
            </a:r>
            <a:endParaRPr lang="ru-RU" sz="96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000" indent="-36000" algn="just">
              <a:lnSpc>
                <a:spcPct val="120000"/>
              </a:lnSpc>
              <a:spcBef>
                <a:spcPts val="0"/>
              </a:spcBef>
            </a:pPr>
            <a:r>
              <a:rPr lang="az-Latn-AZ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Bakı Baş Gömrük İdarəsinin rəisi; </a:t>
            </a:r>
            <a:r>
              <a:rPr lang="az-Latn-AZ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Sumqayıt Baş Gömrük İdarəsinin </a:t>
            </a:r>
            <a:r>
              <a:rPr lang="az-Latn-AZ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rəisi; Hava Nəqliyyatında Baş Gömrük İdarəsinin rəisi; </a:t>
            </a:r>
            <a:endParaRPr lang="ru-RU" sz="9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2132856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az-Latn-A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az-Latn-AZ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Sual 3. Gömrük orqanlarında dövlət qulluğunun anlayışı, hüquqi əsasları və şərtləri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46085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</a:t>
            </a:r>
            <a:r>
              <a:rPr lang="en-GB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orqanlarında</a:t>
            </a:r>
            <a:r>
              <a:rPr lang="en-GB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xidmət - 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</a:t>
            </a:r>
            <a:r>
              <a:rPr lang="az-Latn-AZ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GB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quq</a:t>
            </a:r>
            <a:r>
              <a:rPr lang="en-GB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mühafizə</a:t>
            </a:r>
            <a:r>
              <a:rPr lang="en-GB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orqanları</a:t>
            </a:r>
            <a:r>
              <a:rPr lang="en-GB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sisteminə</a:t>
            </a:r>
            <a:r>
              <a:rPr lang="en-GB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daxil</a:t>
            </a:r>
            <a:r>
              <a:rPr lang="en-GB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olan</a:t>
            </a:r>
            <a:r>
              <a:rPr lang="en-GB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orqanlarının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vəzifə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funksiya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və </a:t>
            </a:r>
            <a:r>
              <a:rPr lang="en-GB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hüquqlarını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öz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peşəkar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fəaliyyətləri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ilə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həyata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keçirən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 </a:t>
            </a:r>
            <a:r>
              <a:rPr lang="en-GB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vətəndaşlarının</a:t>
            </a:r>
            <a:r>
              <a:rPr lang="en-GB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</a:t>
            </a:r>
            <a:r>
              <a:rPr lang="en-GB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qulluğunun</a:t>
            </a:r>
            <a:r>
              <a:rPr lang="en-GB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xü</a:t>
            </a:r>
            <a:r>
              <a:rPr lang="az-Latn-AZ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GB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susi</a:t>
            </a:r>
            <a:r>
              <a:rPr lang="en-GB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növüdür</a:t>
            </a:r>
            <a:r>
              <a:rPr lang="en-GB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az-Latn-AZ" sz="33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6288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az-Latn-AZ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orqanlarında dövlət qulluğunun hüquqi əsasları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968552"/>
          </a:xfrm>
        </p:spPr>
        <p:txBody>
          <a:bodyPr>
            <a:normAutofit/>
          </a:bodyPr>
          <a:lstStyle/>
          <a:p>
            <a:pPr marL="0" indent="355600" algn="just">
              <a:spcBef>
                <a:spcPts val="0"/>
              </a:spcBef>
              <a:tabLst>
                <a:tab pos="355600" algn="l"/>
              </a:tabLst>
            </a:pP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ARK; </a:t>
            </a:r>
          </a:p>
          <a:p>
            <a:pPr marL="0" indent="355600" algn="just">
              <a:spcBef>
                <a:spcPts val="0"/>
              </a:spcBef>
              <a:tabLst>
                <a:tab pos="355600" algn="l"/>
              </a:tabLst>
            </a:pP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 Gömrük Məcəlləsi;</a:t>
            </a:r>
          </a:p>
          <a:p>
            <a:pPr marL="0" indent="355600" algn="just">
              <a:spcBef>
                <a:spcPts val="0"/>
              </a:spcBef>
              <a:tabLst>
                <a:tab pos="355600" algn="l"/>
              </a:tabLst>
            </a:pP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“Dövlət qulluğu haqqında” Azər-baycan Respublikasının Qanunu;</a:t>
            </a:r>
          </a:p>
          <a:p>
            <a:pPr marL="0" indent="355600" algn="just">
              <a:spcBef>
                <a:spcPts val="0"/>
              </a:spcBef>
              <a:tabLst>
                <a:tab pos="355600" algn="l"/>
              </a:tabLst>
            </a:pP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“Gömrük orqanlarında xidmət haqqında” Əsasnamə; </a:t>
            </a:r>
          </a:p>
          <a:p>
            <a:pPr marL="0" indent="355600" algn="just">
              <a:spcBef>
                <a:spcPts val="0"/>
              </a:spcBef>
              <a:tabLst>
                <a:tab pos="355600" algn="l"/>
              </a:tabLst>
            </a:pPr>
            <a:r>
              <a:rPr lang="az-Latn-AZ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AR Əmək Məcəlləsi və s.</a:t>
            </a:r>
            <a:endParaRPr lang="ru-RU" sz="3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088"/>
            <a:ext cx="8352928" cy="1185664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az-Latn-AZ" sz="4000" b="1" dirty="0" smtClean="0">
                <a:latin typeface="Arial" pitchFamily="34" charset="0"/>
                <a:cs typeface="Arial" pitchFamily="34" charset="0"/>
              </a:rPr>
            </a:br>
            <a:r>
              <a:rPr lang="az-Latn-AZ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Gömrük orqanlarının vəzifəli şəxslərinin xüsusi rütbələri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08912" cy="5472608"/>
          </a:xfrm>
        </p:spPr>
        <p:txBody>
          <a:bodyPr>
            <a:noAutofit/>
          </a:bodyPr>
          <a:lstStyle/>
          <a:p>
            <a:pPr marL="182563" indent="-182563" algn="just">
              <a:lnSpc>
                <a:spcPct val="120000"/>
              </a:lnSpc>
              <a:spcBef>
                <a:spcPts val="0"/>
              </a:spcBef>
            </a:pPr>
            <a:r>
              <a:rPr lang="az-Latn-AZ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xidməti </a:t>
            </a:r>
            <a:r>
              <a:rPr lang="az-Latn-AZ" sz="27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giziri;</a:t>
            </a:r>
            <a:r>
              <a:rPr lang="az-Latn-AZ" sz="27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tibb xidməti </a:t>
            </a:r>
            <a:r>
              <a:rPr lang="az-Latn-AZ" sz="27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giziri;</a:t>
            </a:r>
            <a:endParaRPr lang="ru-RU" sz="27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</a:pPr>
            <a:r>
              <a:rPr lang="az-Latn-AZ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xidməti </a:t>
            </a:r>
            <a:r>
              <a:rPr lang="az-Latn-AZ" sz="27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baş giziri;</a:t>
            </a:r>
            <a:r>
              <a:rPr lang="az-Latn-AZ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tibb xidməti </a:t>
            </a:r>
            <a:r>
              <a:rPr lang="az-Latn-AZ" sz="27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baş giziri;</a:t>
            </a:r>
            <a:endParaRPr lang="ru-RU" sz="27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</a:pPr>
            <a:r>
              <a:rPr lang="az-Latn-AZ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xidməti kiçik leytenantı; tibb xidməti kiçik leytenantı;</a:t>
            </a:r>
            <a:endParaRPr lang="ru-RU" sz="27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</a:pPr>
            <a:r>
              <a:rPr lang="az-Latn-AZ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xidməti leytenantı; tibb xidməti leytenantı;</a:t>
            </a:r>
            <a:endParaRPr lang="ru-RU" sz="27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</a:pPr>
            <a:r>
              <a:rPr lang="az-Latn-AZ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xidməti baş leytenantı; tibb xidməti baş leytenantı;</a:t>
            </a:r>
            <a:endParaRPr lang="ru-RU" sz="27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</a:pPr>
            <a:r>
              <a:rPr lang="az-Latn-AZ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xidməti kapitanı; tibb xidməti kapitanı;</a:t>
            </a:r>
            <a:endParaRPr lang="ru-RU" sz="27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</a:pPr>
            <a:r>
              <a:rPr lang="az-Latn-AZ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xidməti mayoru; tibb xidməti mayoru;</a:t>
            </a:r>
            <a:endParaRPr lang="ru-RU" sz="27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ru-RU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192688"/>
          </a:xfrm>
        </p:spPr>
        <p:txBody>
          <a:bodyPr>
            <a:normAutofit/>
          </a:bodyPr>
          <a:lstStyle/>
          <a:p>
            <a:pPr marL="182563" indent="-182563" algn="just"/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xidməti polkovnik-leytenantı; tibb xidməti polkovnik-leytenantı;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 algn="just"/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xidməti polkovniki; tibb xidməti polkovniki;</a:t>
            </a:r>
            <a:endParaRPr 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 algn="just"/>
            <a:r>
              <a:rPr lang="az-Latn-AZ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xidməti general-mayoru; </a:t>
            </a:r>
            <a:r>
              <a:rPr lang="az-Latn-AZ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tibb xidməti general-mayoru;</a:t>
            </a:r>
            <a:endParaRPr lang="ru-RU" sz="36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 algn="just"/>
            <a:r>
              <a:rPr lang="az-Latn-AZ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xidməti general-leytenantı;</a:t>
            </a:r>
            <a:endParaRPr lang="ru-RU" sz="36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 algn="just"/>
            <a:r>
              <a:rPr lang="az-Latn-AZ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xidməti general-polkovniki;</a:t>
            </a:r>
            <a:endParaRPr lang="ru-RU" sz="36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indent="-182563" algn="just"/>
            <a:r>
              <a:rPr lang="az-Latn-AZ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Azərbaycan Respublikasının həqiqi dövlət gömrük xidməti müşaviri.</a:t>
            </a:r>
            <a:endParaRPr lang="ru-RU" sz="36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1700808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en-US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Sual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1. 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sahəsində dövlət idarəetməsinin anlayışı və təşkilati – hüquqi formaları</a:t>
            </a:r>
            <a:r>
              <a:rPr lang="ru-RU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5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504056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az-Latn-A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sahəsində dövlət idarəetməsi -  </a:t>
            </a:r>
            <a:r>
              <a:rPr lang="az-Latn-A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işi və gömrük tənzimlənməsi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sahəsində dövlət siyasətinin həyata keçirilməsi üzrə </a:t>
            </a:r>
            <a:r>
              <a:rPr lang="az-Latn-AZ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daxili bazarın qorunması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az-Latn-AZ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milli iqtisadiyyatın inkişafının stimullaş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dırılması,</a:t>
            </a:r>
            <a:r>
              <a:rPr lang="az-Latn-A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həmçinin dövlətin iqtisadi siyasətindən irəli gələn vəzifələrin yerinə yetirilməsi yönümündə səlahiyyətli dövlət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orqanlarının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icraedici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-s</a:t>
            </a:r>
            <a:r>
              <a:rPr lang="az-Latn-A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az-Latn-A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</a:t>
            </a:r>
            <a:r>
              <a:rPr lang="en-US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ncamverici</a:t>
            </a:r>
            <a:r>
              <a:rPr lang="az-Latn-AZ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fəa-liyyətidir</a:t>
            </a:r>
            <a:r>
              <a:rPr lang="az-Latn-A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714488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sahəsində dövlət idarəetməsinin təşkilati – hüquqi formaları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5040560"/>
          </a:xfrm>
        </p:spPr>
        <p:txBody>
          <a:bodyPr>
            <a:normAutofit fontScale="40000" lnSpcReduction="20000"/>
          </a:bodyPr>
          <a:lstStyle/>
          <a:p>
            <a:pPr marL="274638" indent="-274638" algn="just"/>
            <a:endParaRPr lang="az-Latn-AZ" sz="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4638" indent="-274638" algn="just"/>
            <a:r>
              <a:rPr lang="az-Latn-AZ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ölkədə gömrük işinin </a:t>
            </a:r>
            <a:r>
              <a:rPr lang="az-Latn-AZ" sz="8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təşkil edilməsi</a:t>
            </a:r>
            <a:r>
              <a:rPr lang="az-Latn-AZ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və gömrük siyasətinin həyata keçirilməsi üzrə fəaliyyət;</a:t>
            </a:r>
            <a:endParaRPr lang="ru-RU" sz="8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4638" indent="-274638" algn="just"/>
            <a:r>
              <a:rPr lang="az-Latn-AZ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iqtisadi mənafeyin və təhlükəsizliyin </a:t>
            </a:r>
            <a:r>
              <a:rPr lang="az-Latn-AZ" sz="8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təmin olunması</a:t>
            </a:r>
            <a:r>
              <a:rPr lang="az-Latn-AZ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üzrə fəaliyyət;</a:t>
            </a:r>
            <a:endParaRPr lang="ru-RU" sz="8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4638" indent="-274638" algn="just"/>
            <a:r>
              <a:rPr lang="az-Latn-AZ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vahid gömrük ərazisinin </a:t>
            </a:r>
            <a:r>
              <a:rPr lang="az-Latn-AZ" sz="8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təmin  edilməsi </a:t>
            </a:r>
            <a:r>
              <a:rPr lang="az-Latn-AZ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üzrə fəaliyyət; </a:t>
            </a:r>
            <a:endParaRPr lang="ru-RU" sz="8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4638" indent="-274638" algn="just"/>
            <a:r>
              <a:rPr lang="az-Latn-AZ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sərhədindən keçirilən  mallardan vergilərin, gömrük rüsumlarının, aksiz-</a:t>
            </a:r>
            <a:r>
              <a:rPr lang="az-Latn-AZ" sz="8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lərin</a:t>
            </a:r>
            <a:r>
              <a:rPr lang="az-Latn-AZ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habelə digər ödənişlərin alınmasının </a:t>
            </a:r>
            <a:r>
              <a:rPr lang="az-Latn-AZ" sz="8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təşkili</a:t>
            </a:r>
            <a:r>
              <a:rPr lang="az-Latn-AZ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üzrə fəaliyyət;</a:t>
            </a:r>
            <a:endParaRPr lang="ru-RU" sz="8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91683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az-Latn-AZ" sz="3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Gömrük sahəsində dövlət idarəetməsinin təşkilati – hüquqi formaları </a:t>
            </a:r>
            <a:r>
              <a:rPr lang="az-Latn-AZ" sz="3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(davamı)</a:t>
            </a:r>
            <a:endParaRPr lang="ru-RU" sz="3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4584002"/>
          </a:xfrm>
        </p:spPr>
        <p:txBody>
          <a:bodyPr>
            <a:normAutofit lnSpcReduction="10000"/>
          </a:bodyPr>
          <a:lstStyle/>
          <a:p>
            <a:pPr marL="177800" indent="-177800" algn="just"/>
            <a:r>
              <a:rPr lang="az-Latn-AZ" sz="3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qanunvericilikdə nəzərdə tutulmuş hallarda </a:t>
            </a:r>
            <a:r>
              <a:rPr lang="az-Latn-AZ" sz="37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lisenziya</a:t>
            </a:r>
            <a:r>
              <a:rPr lang="az-Latn-AZ" sz="3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və ya </a:t>
            </a:r>
            <a:r>
              <a:rPr lang="az-Latn-AZ" sz="37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ixtisas attestatlarının</a:t>
            </a:r>
            <a:r>
              <a:rPr lang="az-Latn-AZ" sz="3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7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verilməsi</a:t>
            </a:r>
            <a:r>
              <a:rPr lang="az-Latn-AZ" sz="3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az-Latn-AZ" sz="37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ləğvi,</a:t>
            </a:r>
            <a:r>
              <a:rPr lang="az-Latn-AZ" sz="3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7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geri alınması</a:t>
            </a:r>
            <a:r>
              <a:rPr lang="az-Latn-AZ" sz="3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az-Latn-AZ" sz="37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reyestrin aparılması</a:t>
            </a:r>
            <a:r>
              <a:rPr lang="az-Latn-AZ" sz="3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üzrə fəaliyyət;</a:t>
            </a:r>
            <a:endParaRPr lang="ru-RU" sz="37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7800" indent="-177800" algn="just"/>
            <a:r>
              <a:rPr lang="az-Latn-AZ" sz="3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inzibati fəaliyyət;</a:t>
            </a:r>
            <a:endParaRPr lang="ru-RU" sz="37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7800" indent="-177800" algn="just"/>
            <a:r>
              <a:rPr lang="az-Latn-AZ" sz="3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əməliyyat - axtarış fəaliyyəti;</a:t>
            </a:r>
            <a:endParaRPr lang="ru-RU" sz="37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7800" indent="-177800" algn="just"/>
            <a:r>
              <a:rPr lang="az-Latn-AZ" sz="3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təhqiqat və ibtidai istintaq fəaliyyəti.</a:t>
            </a:r>
            <a:endParaRPr lang="ru-RU" sz="37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090fa8be583024b174e4fd6cc6eb80ed0b6aae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Marixu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noFill/>
        </p:spPr>
      </p:pic>
      <p:pic>
        <p:nvPicPr>
          <p:cNvPr id="3" name="Picture 2" descr="C:\Users\user\Desktop\Marixu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643578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z-Latn-AZ" sz="2600" i="1" u="sng" dirty="0" smtClean="0">
                <a:solidFill>
                  <a:srgbClr val="FF0000"/>
                </a:solidFill>
              </a:rPr>
              <a:t>“</a:t>
            </a:r>
            <a:r>
              <a:rPr lang="az-Latn-AZ" sz="2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Rapiscan” 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markalı rentgen aparatı vasitəsi ilə gömrük nəzarəti həyata keçirilərkən müəyyən olunub</a:t>
            </a:r>
            <a:r>
              <a:rPr lang="az-Latn-AZ" sz="2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 kiloqram 315 qram 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bitki mənşəli marixuana.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Soyuq sila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495800" cy="5357850"/>
          </a:xfrm>
          <a:prstGeom prst="rect">
            <a:avLst/>
          </a:prstGeom>
          <a:noFill/>
        </p:spPr>
      </p:pic>
      <p:pic>
        <p:nvPicPr>
          <p:cNvPr id="28675" name="Picture 3" descr="C:\Users\user\Desktop\Soyuq silah-karce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85860"/>
            <a:ext cx="4643438" cy="5286412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28586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az-Latn-AZ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Soyuq silahlar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7805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428604"/>
            <a:ext cx="8572560" cy="6000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499" t="15152" r="14486" b="13819"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488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Mövzu № 18. Gömrük sahəsində dövlət idarəetməsi  </vt:lpstr>
      <vt:lpstr> Sual 1. Gömrük sahəsində dövlət idarəetməsinin anlayışı və təşkilati – hüquqi formaları </vt:lpstr>
      <vt:lpstr> Gömrük sahəsində dövlət idarəetməsinin təşkilati – hüquqi formaları </vt:lpstr>
      <vt:lpstr>Gömrük sahəsində dövlət idarəetməsinin təşkilati – hüquqi formaları (davamı)</vt:lpstr>
      <vt:lpstr>Слайд 5</vt:lpstr>
      <vt:lpstr>Слайд 6</vt:lpstr>
      <vt:lpstr>Soyuq silahlar</vt:lpstr>
      <vt:lpstr>Слайд 8</vt:lpstr>
      <vt:lpstr>Слайд 9</vt:lpstr>
      <vt:lpstr> Sual 2. Gömrük Komitəsi - gömrük sahəsində dövlət idarəetməsini  bilavasitə həyata keçirən MİHO kimi </vt:lpstr>
      <vt:lpstr>Слайд 11</vt:lpstr>
      <vt:lpstr>Слайд 12</vt:lpstr>
      <vt:lpstr>DGK-in əsas funksiyaları</vt:lpstr>
      <vt:lpstr>Слайд 14</vt:lpstr>
      <vt:lpstr>DGK-in kollegiyası</vt:lpstr>
      <vt:lpstr>  Sual 3. Gömrük orqanlarında dövlət qulluğunun anlayışı, hüquqi əsasları və şərtləri  </vt:lpstr>
      <vt:lpstr>Gömrük orqanlarında dövlət qulluğunun hüquqi əsasları</vt:lpstr>
      <vt:lpstr> Gömrük orqanlarının vəzifəli şəxslərinin xüsusi rütbələri 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355</cp:revision>
  <dcterms:modified xsi:type="dcterms:W3CDTF">2020-10-12T05:53:32Z</dcterms:modified>
</cp:coreProperties>
</file>