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88" r:id="rId4"/>
    <p:sldId id="307" r:id="rId5"/>
    <p:sldId id="290" r:id="rId6"/>
    <p:sldId id="303" r:id="rId7"/>
    <p:sldId id="293" r:id="rId8"/>
    <p:sldId id="295" r:id="rId9"/>
    <p:sldId id="296" r:id="rId10"/>
    <p:sldId id="298" r:id="rId11"/>
    <p:sldId id="297" r:id="rId12"/>
    <p:sldId id="306" r:id="rId13"/>
    <p:sldId id="304" r:id="rId14"/>
    <p:sldId id="299" r:id="rId15"/>
    <p:sldId id="300" r:id="rId16"/>
    <p:sldId id="301" r:id="rId17"/>
    <p:sldId id="305" r:id="rId18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77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4159-1A5D-4FB2-9394-BF9A625F6C6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58417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 </a:t>
            </a:r>
            <a:r>
              <a:rPr lang="az-Latn-AZ" sz="4100" b="1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№ 19.  </a:t>
            </a:r>
            <a: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Dövlət idarəetməsində </a:t>
            </a:r>
            <a:r>
              <a:rPr lang="en-US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qanunçuluq</a:t>
            </a:r>
            <a:r>
              <a:rPr lang="en-US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və intizam</a:t>
            </a:r>
            <a:b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36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50405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az-Latn-AZ" sz="200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  <a:endParaRPr lang="ru-RU" sz="3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536575" algn="just">
              <a:buFont typeface="+mj-lt"/>
              <a:buAutoNum type="arabicPeriod"/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idarəetməsində qanunçuluğun və</a:t>
            </a:r>
            <a:r>
              <a:rPr lang="en-US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intizamın anlayışı, onların məzmunu. 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536575" algn="just">
              <a:buFont typeface="+mj-lt"/>
              <a:buAutoNum type="arabicPeriod"/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idarəetməsində qanunçuluğun və intizamın təmin edilməsi üsulları, onların xarakteristikası. 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536575" algn="just">
              <a:buFont typeface="+mj-lt"/>
              <a:buAutoNum type="arabicPeriod"/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DİO-nun (polisin) fəaliyyətində qanunçuluğun və intizamın təmin edilməsi üsulları.</a:t>
            </a:r>
            <a:endParaRPr lang="ru-RU" sz="35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57161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5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Yoxlama (kontrol) </a:t>
            </a:r>
            <a:r>
              <a:rPr lang="az-Latn-AZ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b="1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896544"/>
          </a:xfrm>
        </p:spPr>
        <p:txBody>
          <a:bodyPr>
            <a:normAutofit fontScale="77500" lnSpcReduction="20000"/>
          </a:bodyPr>
          <a:lstStyle/>
          <a:p>
            <a:pPr marL="6350" indent="22225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 (kontrol) 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</a:t>
            </a: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tabelikdə olan obyektin əvvəlcədən müəyyən edilmiş </a:t>
            </a: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 istiqamətləri və </a:t>
            </a:r>
            <a:r>
              <a:rPr lang="az-Latn-AZ" sz="5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(və ya)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qaydalardan yayınmasının 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qarşısının alınması məqsədilə </a:t>
            </a:r>
            <a:r>
              <a:rPr lang="az-Latn-AZ" sz="5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orqan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5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(vəzifəli şəxs)</a:t>
            </a: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 həyata keçirilən </a:t>
            </a: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fəaliyyətdir.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34076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Yoxlamanın (kontrolun) mahiyyəti</a:t>
            </a:r>
            <a: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256584"/>
          </a:xfrm>
        </p:spPr>
        <p:txBody>
          <a:bodyPr>
            <a:normAutofit fontScale="70000" lnSpcReduction="20000"/>
          </a:bodyPr>
          <a:lstStyle/>
          <a:p>
            <a:pPr marL="0" indent="274638" algn="just"/>
            <a:r>
              <a:rPr lang="az-Latn-AZ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müvafiq obyektin fəaliyyəti üzrə </a:t>
            </a:r>
            <a:r>
              <a:rPr lang="az-Latn-AZ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müşa-hidənin</a:t>
            </a:r>
            <a:r>
              <a:rPr lang="az-Latn-AZ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aparılması;</a:t>
            </a:r>
          </a:p>
          <a:p>
            <a:pPr marL="0" indent="274638" algn="just"/>
            <a:r>
              <a:rPr lang="az-Latn-AZ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qanunçuluğun və intizamın vəziyyəti barədə </a:t>
            </a:r>
            <a:r>
              <a:rPr lang="az-Latn-AZ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tam, dəqiq və obyektiv</a:t>
            </a:r>
            <a:r>
              <a:rPr lang="az-Latn-AZ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məlumatların əldə edilməsi;</a:t>
            </a:r>
          </a:p>
          <a:p>
            <a:pPr marL="0" indent="274638" algn="just"/>
            <a:r>
              <a:rPr lang="az-Latn-AZ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qanunçuluğun və intizamın pozulmasının </a:t>
            </a:r>
            <a:r>
              <a:rPr lang="az-Latn-AZ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xəbərdar edilməsi və qarşısının alınması üçün</a:t>
            </a:r>
            <a:r>
              <a:rPr lang="az-Latn-AZ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müvafiq tədbirlərin həyata keçirilməsi;</a:t>
            </a:r>
          </a:p>
          <a:p>
            <a:pPr marL="0" indent="274638" algn="just"/>
            <a:r>
              <a:rPr lang="az-Latn-AZ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qanunçuluğun və intizamın pozulması hallarının </a:t>
            </a:r>
            <a:r>
              <a:rPr lang="az-Latn-AZ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səbəb və şəraitinin aşkar edilməsi, habelə aidiyyəti tədbirlərin görülməsi;</a:t>
            </a:r>
          </a:p>
          <a:p>
            <a:pPr marL="0" indent="274638" algn="just"/>
            <a:r>
              <a:rPr lang="az-Latn-AZ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təqsirli şəxslərin </a:t>
            </a:r>
            <a:r>
              <a:rPr lang="az-Latn-AZ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intizam məsuliyyətinə cəlb edilməsi.</a:t>
            </a:r>
            <a:r>
              <a:rPr lang="az-Latn-AZ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Yoxlamanın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kontrolun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prinsipləri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Yoxlamanın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kontrolun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prinsiplərinə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aiddir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</a:p>
          <a:p>
            <a:pPr marL="273050" indent="-273050"/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qanunçuluq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az-Latn-A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obyektivlik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az-Latn-A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müstəqillik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az-Latn-A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aşkarlıq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</a:p>
          <a:p>
            <a:pPr marL="273050" indent="-273050"/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qənaətçilik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endParaRPr lang="az-Latn-A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digər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sirlərin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qorunması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26295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Yoxlamanın</a:t>
            </a:r>
            <a:r>
              <a:rPr lang="en-US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kontrolun</a:t>
            </a:r>
            <a:r>
              <a:rPr lang="en-US" sz="3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növləri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Yoxlamanın</a:t>
            </a:r>
            <a:r>
              <a:rPr lang="en-US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kontrolun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növlərinə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aiddir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Məzmunca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İstiqamətcə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idarədaxili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idarədənkənar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Keçirilməsi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vaxtına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ilkin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cari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növbəti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Keçirən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subyektə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Prezidenti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en-US" sz="3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</a:t>
            </a: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lik</a:t>
            </a:r>
            <a:r>
              <a:rPr lang="en-US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</a:t>
            </a: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keçirilən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keçirilən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sahəvi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sahələrarası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42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Nəzarətin anlayışı və növləri</a:t>
            </a:r>
            <a:r>
              <a:rPr lang="az-Latn-AZ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b="1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4726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Nəzarət –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səlahiyyətli dövlət orqanları tərəfindən 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(vəzifəli şəxslər)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orqan və şəxslərin fəaliyyətində qanunçuluğun pozulması hal-larının aşkar edilməsi məqsədilə 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daimi və sistematik həyata keçirilən müşahidədir.</a:t>
            </a:r>
          </a:p>
          <a:p>
            <a:pPr algn="ctr">
              <a:lnSpc>
                <a:spcPct val="110000"/>
              </a:lnSpc>
              <a:buNone/>
            </a:pP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 idaərəetməsində nəzarət orqanlarının növləri:</a:t>
            </a:r>
          </a:p>
          <a:p>
            <a:pPr marL="0" indent="0" algn="just">
              <a:lnSpc>
                <a:spcPct val="110000"/>
              </a:lnSpc>
            </a:pP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təşkilati müstəqilliyə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malik olan dövlət nəzarət orqanları;</a:t>
            </a:r>
          </a:p>
          <a:p>
            <a:pPr marL="0" indent="0" algn="just">
              <a:lnSpc>
                <a:spcPct val="110000"/>
              </a:lnSpc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orqanların 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struktur bölmələri hesab edilən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nəzarət orqanları; 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19675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 smtClean="0">
                <a:latin typeface="Arial AzLat" pitchFamily="34"/>
              </a:rPr>
              <a:t/>
            </a:r>
            <a:br>
              <a:rPr lang="az-Latn-AZ" b="1" dirty="0" smtClean="0">
                <a:latin typeface="Arial AzLat" pitchFamily="34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ŞİKAYƏT VERMƏ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latin typeface="Arial" pitchFamily="34" charset="0"/>
                <a:cs typeface="Arial" pitchFamily="34" charset="0"/>
              </a:rPr>
            </a:b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400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az-Latn-AZ" sz="4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Şikayət </a:t>
            </a:r>
            <a:r>
              <a:rPr lang="az-Latn-AZ" sz="4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az-Latn-AZ" sz="4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pozulmuş hüquq və azadlıqların bərpası və müdafiəsi ilə bağlı tələbləri nəzərdə tutan </a:t>
            </a:r>
            <a:r>
              <a:rPr lang="az-Latn-AZ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müraciətdir.</a:t>
            </a:r>
          </a:p>
          <a:p>
            <a:pPr marL="0" indent="0" algn="just">
              <a:buNone/>
            </a:pP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“Vətəndaşların müraciətləri haqqın” 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30 sentyabr 2015-ci il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tarixli Qanun. </a:t>
            </a:r>
          </a:p>
          <a:p>
            <a:pPr marL="0" indent="0" algn="just">
              <a:buNone/>
            </a:pP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“Vətəndaşların hüquq və azadlıqlarını pozan qərar və hərəkətlərdən (hərəkətsizlikdən) məhkəməyə şikayət edilməsi haqqında” 11 iyun 1999-cu il tarixli Qanun. </a:t>
            </a:r>
          </a:p>
          <a:p>
            <a:pPr marL="0" indent="92075" algn="ctr">
              <a:buNone/>
            </a:pPr>
            <a:r>
              <a:rPr lang="az-Latn-AZ" sz="4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 şikayətlərinə baxılması və həlli qaydaları:</a:t>
            </a:r>
          </a:p>
          <a:p>
            <a:pPr marL="0" indent="92075">
              <a:lnSpc>
                <a:spcPct val="110000"/>
              </a:lnSpc>
            </a:pPr>
            <a:r>
              <a:rPr lang="az-Latn-AZ" sz="4500" b="1" i="1" dirty="0" smtClean="0">
                <a:latin typeface="Arial" pitchFamily="34" charset="0"/>
                <a:cs typeface="Arial" pitchFamily="34" charset="0"/>
              </a:rPr>
              <a:t>inzibati qayda; məhkəmə qaydası.</a:t>
            </a:r>
            <a:endParaRPr lang="ru-RU" sz="4500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84482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DİO-nun (polisin) fəaliyyətində qanunçuluğun və intizamın təmin edilməsi üsulları</a:t>
            </a:r>
            <a:r>
              <a:rPr lang="ru-RU" sz="3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75252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DİO-nun (polisin) fəaliyyətində həyata keçirilən nəzarət formaları:</a:t>
            </a:r>
          </a:p>
          <a:p>
            <a:pPr marL="0" indent="0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idarədaxili nəzarət - AR DİN;</a:t>
            </a:r>
          </a:p>
          <a:p>
            <a:pPr marL="0" indent="0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idarədənkənar nəzarət - AR Prezidenti. </a:t>
            </a:r>
          </a:p>
          <a:p>
            <a:pPr marL="0" indent="0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qanunların icrasına nəzarət - qanunla müəyyən edilmiş səlahiyyətləri daxilində 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məhkəmələr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prokurorluq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orqanları.</a:t>
            </a:r>
          </a:p>
          <a:p>
            <a:pPr marL="0" indent="0"/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285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en-US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DİO-nun (</a:t>
            </a:r>
            <a:r>
              <a:rPr lang="en-US" sz="3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polisin</a:t>
            </a:r>
            <a:r>
              <a:rPr lang="en-US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3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fəaliyyətində</a:t>
            </a:r>
            <a:r>
              <a:rPr lang="en-US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qanunçuluğun</a:t>
            </a:r>
            <a:r>
              <a:rPr lang="en-US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intizamın</a:t>
            </a:r>
            <a:r>
              <a:rPr lang="en-US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</a:t>
            </a:r>
            <a:r>
              <a:rPr lang="en-US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endParaRPr lang="ru-RU" sz="3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20480"/>
          </a:xfrm>
        </p:spPr>
        <p:txBody>
          <a:bodyPr/>
          <a:lstStyle/>
          <a:p>
            <a:pPr marL="0" indent="0" algn="just">
              <a:buNone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DİO-nun (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polisin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fəaliyyətində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qanunçuluğun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intizamın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edilməsində 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istifadə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edilən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malar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273050" indent="-273050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perativ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gündəlik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</a:t>
            </a:r>
          </a:p>
          <a:p>
            <a:pPr marL="273050" indent="-273050"/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kompleks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inspektor</a:t>
            </a:r>
            <a:r>
              <a:rPr 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yoxlamaları</a:t>
            </a:r>
            <a:r>
              <a:rPr 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</a:t>
            </a:r>
          </a:p>
          <a:p>
            <a:pPr marL="273050" indent="-273050"/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xidməti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1967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200024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idarəetməsində qanunçuluğun və intizamın anlayışı, onların məzmunu </a:t>
            </a:r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608512"/>
          </a:xfrm>
        </p:spPr>
        <p:txBody>
          <a:bodyPr>
            <a:normAutofit fontScale="92500" lnSpcReduction="10000"/>
          </a:bodyPr>
          <a:lstStyle/>
          <a:p>
            <a:pPr marL="0" indent="182563" algn="just">
              <a:spcBef>
                <a:spcPts val="0"/>
              </a:spcBef>
              <a:buNone/>
              <a:defRPr/>
            </a:pPr>
            <a:r>
              <a:rPr lang="az-Latn-AZ" sz="38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Qanunçuluq</a:t>
            </a:r>
            <a:r>
              <a:rPr lang="az-Latn-AZ" sz="3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az-Latn-AZ" sz="3800" b="1" i="1" dirty="0" smtClean="0">
                <a:latin typeface="Arial" pitchFamily="34" charset="0"/>
                <a:cs typeface="Arial" pitchFamily="34" charset="0"/>
              </a:rPr>
              <a:t>hüququn bütün </a:t>
            </a:r>
            <a:r>
              <a:rPr lang="az-Latn-AZ" sz="3800" b="1" i="1" dirty="0" err="1" smtClean="0">
                <a:latin typeface="Arial" pitchFamily="34" charset="0"/>
                <a:cs typeface="Arial" pitchFamily="34" charset="0"/>
              </a:rPr>
              <a:t>sub-yektləri</a:t>
            </a:r>
            <a:r>
              <a:rPr lang="az-Latn-AZ" sz="3800" b="1" i="1" dirty="0" smtClean="0">
                <a:latin typeface="Arial" pitchFamily="34" charset="0"/>
                <a:cs typeface="Arial" pitchFamily="34" charset="0"/>
              </a:rPr>
              <a:t> tərəfindən qanunların və onların əsasında qəbul edilən normativ hüquqi aktların tələblərinin </a:t>
            </a:r>
            <a:r>
              <a:rPr lang="az-Latn-AZ" sz="38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dəqiq, dürüst və dönmədən</a:t>
            </a:r>
            <a:r>
              <a:rPr lang="az-Latn-AZ" sz="3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 smtClean="0">
                <a:latin typeface="Arial" pitchFamily="34" charset="0"/>
                <a:cs typeface="Arial" pitchFamily="34" charset="0"/>
              </a:rPr>
              <a:t>yerinə yetiril-məsidir.</a:t>
            </a:r>
          </a:p>
          <a:p>
            <a:pPr marL="0" indent="182563" algn="just">
              <a:spcBef>
                <a:spcPts val="0"/>
              </a:spcBef>
              <a:buNone/>
              <a:defRPr/>
            </a:pPr>
            <a:r>
              <a:rPr lang="az-Latn-AZ" sz="3800" b="1" i="1" dirty="0" smtClean="0">
                <a:latin typeface="Arial" pitchFamily="34" charset="0"/>
                <a:cs typeface="Arial" pitchFamily="34" charset="0"/>
              </a:rPr>
              <a:t>Qanunçuluq</a:t>
            </a:r>
            <a:r>
              <a:rPr lang="ru-RU" sz="3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 smtClean="0">
                <a:latin typeface="Arial" pitchFamily="34" charset="0"/>
                <a:cs typeface="Arial" pitchFamily="34" charset="0"/>
              </a:rPr>
              <a:t>cəmiyyətin və dövlətin bütün sahələrinin normal həyat fəaliy</a:t>
            </a:r>
            <a:r>
              <a:rPr lang="en-US" sz="3800" b="1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az-Latn-AZ" sz="3800" b="1" i="1" dirty="0" smtClean="0">
                <a:latin typeface="Arial" pitchFamily="34" charset="0"/>
                <a:cs typeface="Arial" pitchFamily="34" charset="0"/>
              </a:rPr>
              <a:t>yətinin əsasıdır.</a:t>
            </a:r>
            <a:r>
              <a:rPr lang="ru-RU" sz="38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az-Latn-AZ" sz="3800" b="1" i="1" dirty="0" smtClean="0">
              <a:latin typeface="Arial" pitchFamily="34" charset="0"/>
              <a:cs typeface="Arial" pitchFamily="34" charset="0"/>
            </a:endParaRPr>
          </a:p>
          <a:p>
            <a:pPr marL="0" indent="360000" algn="just">
              <a:spcBef>
                <a:spcPts val="0"/>
              </a:spcBef>
              <a:buNone/>
              <a:defRPr/>
            </a:pPr>
            <a:endParaRPr lang="az-Latn-AZ" sz="105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71546"/>
            <a:ext cx="8568952" cy="494974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idarəetməsində qanun</a:t>
            </a:r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çuluq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idarəetmə </a:t>
            </a:r>
            <a:r>
              <a:rPr lang="az-Latn-AZ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-qanları, vəzifəli şəxslər, </a:t>
            </a:r>
            <a:r>
              <a:rPr lang="az-Latn-AZ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-latlar və vətəndaşlar tərəfindən </a:t>
            </a:r>
            <a:r>
              <a:rPr lang="az-Latn-AZ" sz="4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hüquq normalarına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dəqiq, dürüst və dönmədən</a:t>
            </a:r>
            <a:r>
              <a:rPr lang="az-Latn-AZ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riayət edilməsidir.</a:t>
            </a:r>
            <a:endParaRPr lang="ru-RU" sz="4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az-Latn-AZ" sz="3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Qanunçuluğun prinsipləri – onun </a:t>
            </a:r>
            <a:r>
              <a:rPr lang="az-Latn-AZ" sz="33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məz-munu</a:t>
            </a:r>
            <a:r>
              <a:rPr lang="az-Latn-AZ" sz="3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və mahiyyətini ifadə edən əsas ideya və müddəalardır.</a:t>
            </a:r>
            <a:endParaRPr lang="ru-RU" sz="33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Qanunçuluğun prinsiplərinə aiddir:</a:t>
            </a:r>
          </a:p>
          <a:p>
            <a:pPr marL="0" indent="274638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alilik;</a:t>
            </a:r>
          </a:p>
          <a:p>
            <a:pPr marL="0" indent="274638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ümumilik;</a:t>
            </a:r>
          </a:p>
          <a:p>
            <a:pPr marL="0" indent="274638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 qarşısında bərabərlik;</a:t>
            </a:r>
          </a:p>
          <a:p>
            <a:pPr marL="0" indent="274638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vahidlik;</a:t>
            </a:r>
          </a:p>
          <a:p>
            <a:pPr marL="0" indent="274638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reallıq;</a:t>
            </a:r>
          </a:p>
          <a:p>
            <a:pPr marL="0" indent="274638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aşkarlıq;</a:t>
            </a:r>
          </a:p>
          <a:p>
            <a:pPr marL="0" indent="274638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məqsədəuyğunluq;</a:t>
            </a:r>
          </a:p>
          <a:p>
            <a:pPr marL="0" indent="274638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məsuliyyətin labüdlüyü və s.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5243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Qanunçuluğun təminat sistemi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5086918"/>
          </a:xfrm>
        </p:spPr>
        <p:txBody>
          <a:bodyPr>
            <a:normAutofit fontScale="92500"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Qanunçuluğun təminat sisteminə daxildir:</a:t>
            </a:r>
          </a:p>
          <a:p>
            <a:pPr marL="0" indent="44132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 təminatlar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(siyasi</a:t>
            </a:r>
            <a:r>
              <a:rPr lang="az-Latn-AZ" sz="4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iqtisadi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ideoloji, hüquqi və s.);</a:t>
            </a:r>
          </a:p>
          <a:p>
            <a:pPr marL="0" indent="44132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z-Latn-A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- hüquqi təminatlar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nəzarət, yoxlama, şikayət, p</a:t>
            </a:r>
            <a:r>
              <a:rPr lang="en-US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otest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</a:t>
            </a:r>
          </a:p>
          <a:p>
            <a:pPr marL="0" indent="44132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z-Latn-A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təşkilati - hüquqi təminatlar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(HMO-</a:t>
            </a:r>
            <a:r>
              <a:rPr lang="az-Latn-AZ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nın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yaradılması və onların fəaliyyəti).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en-US" sz="4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idarəetməsində</a:t>
            </a:r>
            <a:r>
              <a:rPr lang="az-Latn-AZ" sz="4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intizam</a:t>
            </a:r>
            <a:r>
              <a:rPr lang="en-US" sz="4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9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İntizam</a:t>
            </a:r>
            <a:r>
              <a:rPr lang="en-US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isciplina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müvafiq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qaydalara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riayət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etməyə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istiqamətlənmiş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davranı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</a:t>
            </a:r>
            <a:r>
              <a:rPr lang="en-US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dır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intizamı</a:t>
            </a:r>
            <a:r>
              <a:rPr lang="en-US" sz="3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müxtəlif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subyektlərin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yətini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tənzimləyən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yən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edilmiş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tələblər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göstərişlər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sistemidir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en-US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idarəetməsində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intizam</a:t>
            </a:r>
            <a:r>
              <a:rPr lang="en-US" sz="3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vəzifəli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təşkilatlar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tərəfindən 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dövlətin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etdiyi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3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</a:t>
            </a:r>
            <a:r>
              <a:rPr lang="az-Latn-AZ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</a:t>
            </a:r>
            <a:r>
              <a:rPr lang="en-US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9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3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tələblər</a:t>
            </a:r>
            <a:r>
              <a:rPr lang="az-Latn-AZ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en-US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sz="3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göstərişlər</a:t>
            </a:r>
            <a:r>
              <a:rPr lang="az-Latn-AZ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dəqiq</a:t>
            </a:r>
            <a:r>
              <a:rPr lang="en-US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vaxtında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icrasıdır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endParaRPr lang="ru-RU" sz="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677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24936" cy="16288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6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İnzibati mülahizə</a:t>
            </a:r>
            <a:endParaRPr lang="ru-RU" sz="6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75252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mülahizə</a:t>
            </a: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</a:t>
            </a: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 həll edilməsi üçün səmərəli qərarın qəbul edilməsi məqsədi ilə 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 orqanın</a:t>
            </a: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(vəzifəli şəxsin) 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aidiyyəti hüquq norma-ları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çərçivəsində müəyyən edil-</a:t>
            </a:r>
            <a:r>
              <a:rPr lang="az-Latn-AZ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miş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müstəqillik dərəcəsidir.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85736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sz="3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Sual 2. Dövlət idarəetməsində qanunçuluğun və intizamın təmin edilməsi üsulları, onların xarakteristikası</a:t>
            </a:r>
            <a:r>
              <a:rPr lang="az-Latn-A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89654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Qanunçuluğun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intizamın təmin edilməsi –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 pozuntularının xəbərdar edilməsi və qarşısının alınması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onlara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şərait yaradan halların aradan qaldırılması üçün tədbirlərin görülməsi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və hüquqi şəxslərin pozulan hüquqlarının və qanuni maraqlarının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bərpa edilməsi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təqsirkar şəxslərin məsuliyyətə cəlb edilməsi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 aparatı işçiləri tərəfindən qanunun məqsədlərinə və hər bir tələbinə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ciddi riayət edilməsidir.</a:t>
            </a:r>
            <a:endParaRPr lang="ru-RU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78198" cy="234888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5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5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5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Qanunçuluğun təmin edilməsi</a:t>
            </a:r>
            <a:r>
              <a:rPr lang="az-Latn-AZ" sz="53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5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üsulları</a:t>
            </a:r>
            <a:br>
              <a:rPr lang="az-Latn-AZ" sz="5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424936" cy="3435864"/>
          </a:xfrm>
        </p:spPr>
        <p:txBody>
          <a:bodyPr/>
          <a:lstStyle/>
          <a:p>
            <a:pPr marL="0" indent="274638" algn="just"/>
            <a:endParaRPr lang="az-Latn-AZ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274638" algn="just"/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 (kontrol);</a:t>
            </a:r>
          </a:p>
          <a:p>
            <a:pPr marL="0" indent="274638" algn="just"/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nəzarət;</a:t>
            </a:r>
          </a:p>
          <a:p>
            <a:pPr marL="0" indent="274638" algn="just"/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şikayət vermə.</a:t>
            </a:r>
            <a:endParaRPr lang="ru-RU" sz="4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695</Words>
  <Application>Microsoft Office PowerPoint</Application>
  <PresentationFormat>Экран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Mövzu № 19.  Dövlət idarəetməsində          qanunçuluq və intizam </vt:lpstr>
      <vt:lpstr> Sual 1. Dövlət idarəetməsində qanunçuluğun və intizamın anlayışı, onların məzmunu  </vt:lpstr>
      <vt:lpstr>Слайд 3</vt:lpstr>
      <vt:lpstr>Qanunçuluğun prinsipləri – onun məz-munu və mahiyyətini ifadə edən əsas ideya və müddəalardır.</vt:lpstr>
      <vt:lpstr>Qanunçuluğun təminat sistemi</vt:lpstr>
      <vt:lpstr> Dövlət idarəetməsində intizam </vt:lpstr>
      <vt:lpstr>İnzibati mülahizə</vt:lpstr>
      <vt:lpstr>Sual 2. Dövlət idarəetməsində qanunçuluğun və intizamın təmin edilməsi üsulları, onların xarakteristikası </vt:lpstr>
      <vt:lpstr>  Qanunçuluğun təmin edilməsi üsulları  </vt:lpstr>
      <vt:lpstr>  Yoxlama (kontrol)  </vt:lpstr>
      <vt:lpstr> Yoxlamanın (kontrolun) mahiyyəti </vt:lpstr>
      <vt:lpstr>Yoxlamanın (kontrolun) prinsipləri</vt:lpstr>
      <vt:lpstr> Yoxlamanın (kontrolun) növləri </vt:lpstr>
      <vt:lpstr> Nəzarətin anlayışı və növləri </vt:lpstr>
      <vt:lpstr> ŞİKAYƏT VERMƏ </vt:lpstr>
      <vt:lpstr> Sual 3. DİO-nun (polisin) fəaliyyətində qanunçuluğun və intizamın təmin edilməsi üsulları </vt:lpstr>
      <vt:lpstr>DİO-nun (polisin) fəaliyyətində qanunçuluğun və intizamın təmin edilməsi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 № 19.  Dövlət idarəetməsində qanunçuluq </dc:title>
  <dc:creator>Admin</dc:creator>
  <cp:lastModifiedBy>Пользователь</cp:lastModifiedBy>
  <cp:revision>241</cp:revision>
  <dcterms:created xsi:type="dcterms:W3CDTF">2011-12-23T08:17:00Z</dcterms:created>
  <dcterms:modified xsi:type="dcterms:W3CDTF">2021-02-04T04:56:46Z</dcterms:modified>
</cp:coreProperties>
</file>