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9" r:id="rId4"/>
    <p:sldId id="266" r:id="rId5"/>
    <p:sldId id="261" r:id="rId6"/>
    <p:sldId id="267" r:id="rId7"/>
    <p:sldId id="262" r:id="rId8"/>
    <p:sldId id="264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6912" autoAdjust="0"/>
    <p:restoredTop sz="94660"/>
  </p:normalViewPr>
  <p:slideViewPr>
    <p:cSldViewPr>
      <p:cViewPr varScale="1">
        <p:scale>
          <a:sx n="88" d="100"/>
          <a:sy n="88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4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Mövzu </a:t>
            </a:r>
            <a:r>
              <a:rPr lang="ru-RU" sz="4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№ 2. </a:t>
            </a:r>
            <a:r>
              <a:rPr lang="az-Latn-AZ" sz="4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İnzibati hüquq – hüququn sərbəst bir sahəsi kimi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507209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az-Latn-AZ" sz="1500" b="1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az-Latn-AZ" sz="36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hüququn</a:t>
            </a:r>
            <a:r>
              <a:rPr lang="az-Latn-AZ" sz="4100" b="1" i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anlayışı, </a:t>
            </a:r>
            <a:r>
              <a:rPr lang="az-Latn-AZ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pred-meti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sistemi.</a:t>
            </a:r>
            <a:endParaRPr lang="ru-RU" sz="4100" b="1" i="1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buFont typeface="+mj-lt"/>
              <a:buAutoNum type="arabicPeriod"/>
            </a:pP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hüququn prinsipləri və metodları.</a:t>
            </a:r>
            <a:endParaRPr lang="ru-RU" sz="4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buFont typeface="+mj-lt"/>
              <a:buAutoNum type="arabicPeriod"/>
            </a:pP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hüquq mənbələrinin anla-</a:t>
            </a:r>
            <a:r>
              <a:rPr lang="az-Latn-AZ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yışı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növləri.</a:t>
            </a:r>
            <a:endParaRPr lang="ru-RU" sz="4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buFont typeface="+mj-lt"/>
              <a:buAutoNum type="arabicPeriod"/>
            </a:pP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hüquq elminin predmeti və sistemi.</a:t>
            </a:r>
            <a:endParaRPr lang="ru-RU" sz="4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marL="360363" indent="-360363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4. İnzibati hüquq elminin predmeti və sistemi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elminin</a:t>
            </a:r>
            <a:r>
              <a:rPr lang="ru-RU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predmeti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 sahəsində yaranan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münasibətlərin və həmin münasibətləri tənzimləyən </a:t>
            </a:r>
            <a:r>
              <a:rPr lang="ru-RU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</a:t>
            </a:r>
            <a:r>
              <a:rPr lang="ru-RU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normalarının tədqiq edilməsi, realizəsi təcrübəsinin təhlili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eləcə də ictimai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münasibətlərin </a:t>
            </a:r>
            <a:r>
              <a:rPr lang="ru-RU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inzibati-hüquqi</a:t>
            </a:r>
            <a:r>
              <a:rPr lang="ru-RU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tənzimlənməsinin ümu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</a:t>
            </a:r>
            <a:r>
              <a:rPr lang="ru-RU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səciyyəvi qanunauyğunluqlarının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öy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rənilməsindən ibarətdir.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hüquq elminin sistemi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Autofit/>
          </a:bodyPr>
          <a:lstStyle/>
          <a:p>
            <a:pPr marL="179388" indent="-179388" algn="just"/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</a:t>
            </a:r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şəxslərin</a:t>
            </a:r>
            <a:r>
              <a:rPr lang="ru-RU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 orqanlarının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habelə </a:t>
            </a:r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qeyri-hökumət təşkilat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larının hüquqi</a:t>
            </a:r>
            <a:r>
              <a:rPr lang="ru-RU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vəziyyəti;</a:t>
            </a:r>
            <a:endParaRPr lang="ru-RU" sz="2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və ictimai</a:t>
            </a:r>
            <a:r>
              <a:rPr lang="ru-RU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qulluqçuların inzibati-hüquqi</a:t>
            </a:r>
            <a:r>
              <a:rPr lang="ru-RU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statusu</a:t>
            </a:r>
            <a:r>
              <a:rPr lang="ru-RU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9388" indent="-179388" algn="just"/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idarəetməsinin forma</a:t>
            </a:r>
            <a:r>
              <a:rPr lang="ru-RU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metodları;</a:t>
            </a:r>
            <a:endParaRPr lang="ru-RU" sz="2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qanunçuluğun</a:t>
            </a:r>
            <a:r>
              <a:rPr lang="ru-RU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intizamın təmin edilməsi üsulları;</a:t>
            </a:r>
            <a:endParaRPr lang="ru-RU" sz="2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proses</a:t>
            </a:r>
            <a:r>
              <a:rPr lang="ru-RU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</a:t>
            </a:r>
            <a:r>
              <a:rPr lang="ru-RU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sahəvi və ərazilər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arası idarəetmənin tənzimlənməsi;</a:t>
            </a:r>
            <a:endParaRPr lang="ru-RU" sz="2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inzibati-yurisdiksiya</a:t>
            </a:r>
            <a:r>
              <a:rPr lang="ru-RU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fəaliyyəti.</a:t>
            </a:r>
            <a:endParaRPr lang="ru-RU" sz="2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57364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İnzibati hüququn</a:t>
            </a:r>
            <a:r>
              <a:rPr lang="az-Latn-AZ" sz="4900" b="1" i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anlayışı, predmeti və sistemi</a:t>
            </a:r>
            <a:r>
              <a:rPr lang="ru-RU" b="1" i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7149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ru-RU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ru-RU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yətinin təşkili və həyata keçiril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məsi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məqsədilə yaranan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 nizama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salmaq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üçün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təyin edilmiş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larının</a:t>
            </a:r>
            <a:r>
              <a:rPr lang="ru-RU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məcmusundan ibarət olan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sisteminin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müstəqil sahəsidir.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928802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hüququn</a:t>
            </a:r>
            <a:r>
              <a:rPr lang="az-Latn-AZ" sz="5400" b="1" i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predmeti 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0594"/>
          </a:xfrm>
        </p:spPr>
        <p:txBody>
          <a:bodyPr/>
          <a:lstStyle/>
          <a:p>
            <a:pPr marL="0" indent="0" algn="just">
              <a:buNone/>
            </a:pP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predmeti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ru-RU" sz="4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ru-RU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hakimiyyətinin təşkili və həyata keçirilməsi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prosesində yaranan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dəyişən və xitam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olunan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münasibətlərin məcmusudur.</a:t>
            </a:r>
            <a:endParaRPr lang="ru-RU" sz="4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hüququn</a:t>
            </a:r>
            <a:r>
              <a:rPr lang="az-Latn-AZ" b="1" i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sistemi</a:t>
            </a:r>
            <a:r>
              <a:rPr lang="ru-RU" b="1" i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Autofit/>
          </a:bodyPr>
          <a:lstStyle/>
          <a:p>
            <a:pPr marL="263525" indent="-263525" algn="just"/>
            <a:r>
              <a:rPr lang="ru-RU" sz="3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</a:t>
            </a:r>
            <a:r>
              <a:rPr lang="ru-RU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xarakterli</a:t>
            </a:r>
            <a:r>
              <a:rPr lang="ru-RU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idarəçilik münasi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bətlərini tənzimləyən normalar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hissə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 </a:t>
            </a:r>
          </a:p>
          <a:p>
            <a:pPr marL="263525" indent="-263525" algn="just"/>
            <a:r>
              <a:rPr lang="ru-RU" sz="3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idarəetmənin bu</a:t>
            </a:r>
            <a:r>
              <a:rPr lang="ru-RU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</a:t>
            </a:r>
            <a:r>
              <a:rPr lang="ru-RU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digər sahəsini və ya</a:t>
            </a:r>
            <a:r>
              <a:rPr lang="ru-RU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bölməsini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tənzimləyən normalar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hissə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</a:t>
            </a:r>
          </a:p>
          <a:p>
            <a:pPr marL="263525" indent="-263525" algn="just"/>
            <a:r>
              <a:rPr lang="ru-RU" sz="3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inzibati-yurisdiksiya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sahəsində yara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nan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 tənzimləyən normalar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hissə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ru-RU" sz="3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</a:t>
            </a:r>
            <a:r>
              <a:rPr lang="ru-RU" sz="3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</a:t>
            </a:r>
            <a:r>
              <a:rPr lang="ru-RU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prinsipləri</a:t>
            </a:r>
            <a:r>
              <a:rPr lang="az-Latn-A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metodları</a:t>
            </a:r>
            <a:endParaRPr lang="ru-RU" sz="3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prinsipləri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mahiyyətini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əks etdirən </a:t>
            </a:r>
            <a:r>
              <a:rPr lang="ru-RU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 ideyalar</a:t>
            </a:r>
            <a:r>
              <a:rPr lang="ru-RU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tələblər və rəhbər müddəalar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dır</a:t>
            </a:r>
            <a:r>
              <a:rPr lang="ru-RU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prinsipləri məzmun və məqsədləri baxımından iki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qrupa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bölünür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konstitusion</a:t>
            </a:r>
            <a:r>
              <a:rPr lang="ru-RU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ru-RU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</a:t>
            </a:r>
            <a:r>
              <a:rPr lang="ru-RU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ru-RU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prinsiplər;</a:t>
            </a:r>
            <a:endParaRPr lang="ru-RU" sz="36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ru-RU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</a:t>
            </a:r>
            <a:r>
              <a:rPr lang="ru-RU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prinsiplər.</a:t>
            </a:r>
            <a:endParaRPr lang="ru-RU" sz="36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4500562" cy="1214422"/>
          </a:xfrm>
          <a:solidFill>
            <a:schemeClr val="tx2">
              <a:lumMod val="50000"/>
            </a:schemeClr>
          </a:solidFill>
        </p:spPr>
        <p:txBody>
          <a:bodyPr>
            <a:normAutofit fontScale="70000" lnSpcReduction="20000"/>
          </a:bodyPr>
          <a:lstStyle/>
          <a:p>
            <a:pPr algn="ctr"/>
            <a:endParaRPr lang="az-Latn-AZ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az-Latn-AZ" sz="5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3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Konstitusion</a:t>
            </a:r>
            <a:r>
              <a:rPr lang="ru-RU" sz="43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3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prinsiplər</a:t>
            </a:r>
            <a:endParaRPr lang="ru-RU" sz="43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428736"/>
            <a:ext cx="4429124" cy="5429264"/>
          </a:xfrm>
        </p:spPr>
        <p:txBody>
          <a:bodyPr>
            <a:noAutofit/>
          </a:bodyPr>
          <a:lstStyle/>
          <a:p>
            <a:pPr marL="71438" indent="192088" algn="just">
              <a:spcBef>
                <a:spcPts val="0"/>
              </a:spcBef>
              <a:tabLst>
                <a:tab pos="179388" algn="l"/>
              </a:tabLst>
            </a:pP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ətəndaşların hüquq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tətbiqedici qarşısında bərabərliyi;</a:t>
            </a:r>
            <a:endParaRPr lang="ru-RU" sz="3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1438" indent="192088" algn="just">
              <a:spcBef>
                <a:spcPts val="0"/>
              </a:spcBef>
              <a:tabLst>
                <a:tab pos="179388" algn="l"/>
              </a:tabLst>
            </a:pPr>
            <a:r>
              <a:rPr lang="az-Latn-AZ" sz="3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və şəxsiy</a:t>
            </a:r>
            <a:r>
              <a:rPr lang="az-Latn-AZ" sz="3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1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yətin qarşılıqlı məsu</a:t>
            </a:r>
            <a:r>
              <a:rPr lang="az-Latn-AZ" sz="3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1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liyyəti;</a:t>
            </a:r>
            <a:endParaRPr lang="ru-RU" sz="31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1438" indent="192088" algn="just">
              <a:spcBef>
                <a:spcPts val="0"/>
              </a:spcBef>
              <a:tabLst>
                <a:tab pos="179388" algn="l"/>
              </a:tabLst>
            </a:pP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insan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azadlıqlarına hörmət edilməsi;</a:t>
            </a:r>
            <a:endParaRPr lang="ru-RU" sz="3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1438" indent="192088" algn="just">
              <a:spcBef>
                <a:spcPts val="0"/>
              </a:spcBef>
              <a:tabLst>
                <a:tab pos="179388" algn="l"/>
              </a:tabLst>
            </a:pPr>
            <a:r>
              <a:rPr lang="az-Latn-AZ" sz="3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təqsirsizlik</a:t>
            </a:r>
            <a:r>
              <a:rPr lang="az-Latn-AZ" sz="3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prezumpsiyası</a:t>
            </a:r>
            <a:r>
              <a:rPr lang="az-Latn-AZ" sz="3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s.</a:t>
            </a:r>
            <a:endParaRPr lang="ru-RU" sz="31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4876" y="0"/>
            <a:ext cx="4429124" cy="100010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z-Latn-AZ" sz="3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36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üsusi</a:t>
            </a:r>
            <a:r>
              <a:rPr lang="ru-RU" sz="3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prinsiplə</a:t>
            </a:r>
            <a:r>
              <a:rPr lang="az-Latn-AZ" sz="3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endParaRPr lang="ru-RU" sz="36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6314" y="1285860"/>
            <a:ext cx="4214842" cy="5572140"/>
          </a:xfrm>
        </p:spPr>
        <p:txBody>
          <a:bodyPr>
            <a:noAutofit/>
          </a:bodyPr>
          <a:lstStyle/>
          <a:p>
            <a:pPr algn="just"/>
            <a:r>
              <a:rPr lang="ru-RU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etimad</a:t>
            </a:r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hüququnun</a:t>
            </a:r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qorunması;</a:t>
            </a:r>
            <a:endParaRPr lang="ru-RU" sz="2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diskresion</a:t>
            </a:r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</a:t>
            </a:r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yətlərin həyata keçi</a:t>
            </a:r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rilməsi qaydası;</a:t>
            </a:r>
            <a:endParaRPr lang="ru-RU" sz="2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formal</a:t>
            </a:r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tələblərdən sui-istifadənin qada</a:t>
            </a:r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ğan</a:t>
            </a:r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olunması;</a:t>
            </a:r>
            <a:endParaRPr lang="ru-RU" sz="2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qulluğu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keçil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məsi;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 və s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41763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ru-RU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</a:t>
            </a:r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metodları</a:t>
            </a:r>
            <a:endParaRPr lang="ru-RU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 marL="179388" indent="-179388" algn="just">
              <a:tabLst>
                <a:tab pos="179388" algn="l"/>
              </a:tabLst>
            </a:pP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 sahəsində müəyyən hərəkət (fəaliyyət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qaydasının müəyyən edilməsi </a:t>
            </a:r>
            <a:r>
              <a:rPr lang="ru-RU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(göstərişlər</a:t>
            </a:r>
            <a:r>
              <a:rPr lang="ru-RU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9388" indent="-179388" algn="just">
              <a:tabLst>
                <a:tab pos="179388" algn="l"/>
              </a:tabLst>
            </a:pP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 hərəkətlərin qadağan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 </a:t>
            </a:r>
            <a:r>
              <a:rPr lang="ru-RU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qadağalar</a:t>
            </a:r>
            <a:r>
              <a:rPr lang="ru-RU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</a:t>
            </a:r>
          </a:p>
          <a:p>
            <a:pPr marL="179388" indent="-179388" algn="just">
              <a:tabLst>
                <a:tab pos="179388" algn="l"/>
              </a:tabLst>
            </a:pP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hərəkətlərin seçilməsində imkanın ve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rilməsi </a:t>
            </a:r>
            <a:r>
              <a:rPr lang="ru-RU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(icazə verilmənin “sərt” variantı</a:t>
            </a:r>
            <a:r>
              <a:rPr lang="ru-RU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</a:t>
            </a:r>
          </a:p>
          <a:p>
            <a:pPr marL="179388" indent="-179388" algn="just">
              <a:tabLst>
                <a:tab pos="179388" algn="l"/>
              </a:tabLst>
            </a:pP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sərbəst (şəxsin istədiyi kimi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 etmək imkanının verilməsi </a:t>
            </a:r>
            <a:r>
              <a:rPr lang="ru-RU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(icazə vermənin </a:t>
            </a:r>
            <a:r>
              <a:rPr lang="ru-RU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ru-RU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yumşaq</a:t>
            </a:r>
            <a:r>
              <a:rPr lang="ru-RU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 </a:t>
            </a:r>
            <a:r>
              <a:rPr lang="ru-RU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variantı</a:t>
            </a:r>
            <a:r>
              <a:rPr lang="ru-RU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785926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İnzibati hüquq mənbələrinin anlayışı və növləri</a:t>
            </a:r>
            <a:r>
              <a:rPr lang="ru-RU" sz="4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643998" cy="48577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1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</a:t>
            </a:r>
            <a:r>
              <a:rPr lang="ru-RU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mənbələri</a:t>
            </a:r>
            <a:r>
              <a:rPr lang="ru-RU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</a:t>
            </a:r>
            <a:r>
              <a:rPr lang="ru-RU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az-Latn-AZ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normalarının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xarici</a:t>
            </a:r>
            <a:r>
              <a:rPr lang="ru-RU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ifadə formaları</a:t>
            </a:r>
            <a:r>
              <a:rPr lang="az-Latn-AZ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dır</a:t>
            </a:r>
            <a:r>
              <a:rPr lang="ru-RU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az-Latn-AZ" sz="4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Davranış qaydalarını özlərində əks etdirən </a:t>
            </a:r>
            <a:r>
              <a:rPr lang="ru-RU" sz="41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orqanlarının aktları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larının mənbələri hesab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edilir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429684" cy="1214422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hüquq mənbələrinin növləri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357850"/>
          </a:xfrm>
        </p:spPr>
        <p:txBody>
          <a:bodyPr>
            <a:noAutofit/>
          </a:bodyPr>
          <a:lstStyle/>
          <a:p>
            <a:pPr marL="179388" indent="-179388" algn="just"/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ARK;</a:t>
            </a:r>
            <a:endParaRPr lang="ru-RU" sz="3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Qanunlar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9388" indent="-179388" algn="just"/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Prezidentinin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normativ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aktlar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ı;</a:t>
            </a:r>
            <a:endParaRPr lang="ru-RU" sz="3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Nazirlər Kabinetinin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normativ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aktları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9388" indent="-179388" algn="just"/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R-ın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nazirlik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komitə və xidmətlərinin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(MİHO)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normativ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aktları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az-Latn-AZ" sz="3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Yerli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 başçılarının qərarları və sərəncamları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3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Dövlətlərarası müqavilələr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ru-RU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484</Words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Mövzu № 2. İnzibati hüquq – hüququn sərbəst bir sahəsi kimi </vt:lpstr>
      <vt:lpstr> Sual 1. İnzibati hüququn anlayışı, predmeti və sistemi </vt:lpstr>
      <vt:lpstr>İnzibati hüququn predmeti </vt:lpstr>
      <vt:lpstr> İnzibati hüququn sistemi </vt:lpstr>
      <vt:lpstr>Sual 2. İnzibati hüququn prinsipləri və metodları</vt:lpstr>
      <vt:lpstr>Слайд 6</vt:lpstr>
      <vt:lpstr>İnzibati hüququn metodları</vt:lpstr>
      <vt:lpstr> Sual 3. İnzibati hüquq mənbələrinin anlayışı və növləri </vt:lpstr>
      <vt:lpstr>İnzibati hüquq mənbələrinin növləri</vt:lpstr>
      <vt:lpstr>  Sual 4. İnzibati hüquq elminin predmeti və sistemi  </vt:lpstr>
      <vt:lpstr>İnzibati hüquq elminin sistemi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21</cp:revision>
  <dcterms:created xsi:type="dcterms:W3CDTF">2015-09-17T12:23:22Z</dcterms:created>
  <dcterms:modified xsi:type="dcterms:W3CDTF">2020-09-19T08:42:48Z</dcterms:modified>
</cp:coreProperties>
</file>