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7" r:id="rId2"/>
    <p:sldId id="272" r:id="rId3"/>
    <p:sldId id="273" r:id="rId4"/>
    <p:sldId id="269" r:id="rId5"/>
    <p:sldId id="266" r:id="rId6"/>
    <p:sldId id="267" r:id="rId7"/>
    <p:sldId id="262" r:id="rId8"/>
    <p:sldId id="270" r:id="rId9"/>
    <p:sldId id="263" r:id="rId10"/>
  </p:sldIdLst>
  <p:sldSz cx="9144000" cy="6858000" type="screen4x3"/>
  <p:notesSz cx="9942513" cy="676116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45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8422" cy="33805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631790" y="0"/>
            <a:ext cx="4308422" cy="33805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C0D1D6-AAE0-48E5-BB89-5A8ECF328AEC}" type="datetimeFigureOut">
              <a:rPr lang="ru-RU" smtClean="0"/>
              <a:t>03.01.2019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421932"/>
            <a:ext cx="4308422" cy="33805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631790" y="6421932"/>
            <a:ext cx="4308422" cy="33805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5AACD2-4F03-42FC-820D-894BE49193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99866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8422" cy="33805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631790" y="0"/>
            <a:ext cx="4308422" cy="33805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461A97-16E0-41E4-A42B-778B46CDBBB1}" type="datetimeFigureOut">
              <a:rPr lang="ru-RU" smtClean="0"/>
              <a:t>03.01.2019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279775" y="506413"/>
            <a:ext cx="3382963" cy="25368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94252" y="3211553"/>
            <a:ext cx="7954010" cy="304252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421932"/>
            <a:ext cx="4308422" cy="33805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631790" y="6421932"/>
            <a:ext cx="4308422" cy="33805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D8DCDC-E1A9-487A-B56D-8F7CF6DA2F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419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2C546-6F44-4254-A747-975F4F40394B}" type="datetime1">
              <a:rPr lang="ru-RU" smtClean="0"/>
              <a:t>03.01.2019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B33BE-A19A-4487-B800-531EFE1C3F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83831-254B-4BDE-B716-328A88FE524E}" type="datetime1">
              <a:rPr lang="ru-RU" smtClean="0"/>
              <a:t>03.01.2019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B33BE-A19A-4487-B800-531EFE1C3F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7B32A-D96D-4C9F-8C11-C0D7E821E74E}" type="datetime1">
              <a:rPr lang="ru-RU" smtClean="0"/>
              <a:t>03.01.2019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B33BE-A19A-4487-B800-531EFE1C3F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264F1-D30E-4E87-9705-313EE8D3A970}" type="datetime1">
              <a:rPr lang="ru-RU" smtClean="0"/>
              <a:t>03.01.2019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B33BE-A19A-4487-B800-531EFE1C3F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6790C-7B39-4C63-A857-09B95847DA01}" type="datetime1">
              <a:rPr lang="ru-RU" smtClean="0"/>
              <a:t>03.01.2019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B33BE-A19A-4487-B800-531EFE1C3F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44595-7684-4F59-8980-C2D85F1D8FD3}" type="datetime1">
              <a:rPr lang="ru-RU" smtClean="0"/>
              <a:t>03.01.2019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B33BE-A19A-4487-B800-531EFE1C3F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99E39-CAC8-4FBF-9D84-640CA7BA0ED6}" type="datetime1">
              <a:rPr lang="ru-RU" smtClean="0"/>
              <a:t>03.01.2019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B33BE-A19A-4487-B800-531EFE1C3F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DB531-BC94-4F7D-A4C2-838A5191EC75}" type="datetime1">
              <a:rPr lang="ru-RU" smtClean="0"/>
              <a:t>03.01.2019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B33BE-A19A-4487-B800-531EFE1C3F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538A5-A396-48C5-8C7B-BABB4CA947AE}" type="datetime1">
              <a:rPr lang="ru-RU" smtClean="0"/>
              <a:t>03.01.2019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B33BE-A19A-4487-B800-531EFE1C3F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F62D-A2EE-4BCF-B23D-BFE033074201}" type="datetime1">
              <a:rPr lang="ru-RU" smtClean="0"/>
              <a:t>03.01.2019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B33BE-A19A-4487-B800-531EFE1C3F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DF55E-35DB-41C5-8DEF-781C44AEF2DC}" type="datetime1">
              <a:rPr lang="ru-RU" smtClean="0"/>
              <a:t>03.01.2019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B33BE-A19A-4487-B800-531EFE1C3F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0F622B-532A-41F2-A953-57D9CC0C93AF}" type="datetime1">
              <a:rPr lang="ru-RU" smtClean="0"/>
              <a:t>03.01.2019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FB33BE-A19A-4487-B800-531EFE1C3FD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0"/>
            <a:ext cx="8572560" cy="2132856"/>
          </a:xfrm>
          <a:solidFill>
            <a:schemeClr val="tx1"/>
          </a:solidFill>
        </p:spPr>
        <p:txBody>
          <a:bodyPr>
            <a:normAutofit fontScale="90000"/>
          </a:bodyPr>
          <a:lstStyle/>
          <a:p>
            <a:r>
              <a:rPr lang="az-Latn-AZ" b="1" dirty="0" smtClean="0">
                <a:solidFill>
                  <a:sysClr val="windowText" lastClr="000000"/>
                </a:solidFill>
              </a:rPr>
              <a:t/>
            </a:r>
            <a:br>
              <a:rPr lang="az-Latn-AZ" b="1" dirty="0" smtClean="0">
                <a:solidFill>
                  <a:sysClr val="windowText" lastClr="000000"/>
                </a:solidFill>
              </a:rPr>
            </a:br>
            <a:r>
              <a:rPr lang="en-US" sz="46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Mövzu</a:t>
            </a:r>
            <a:r>
              <a:rPr lang="en-US" sz="46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№ </a:t>
            </a:r>
            <a:r>
              <a:rPr lang="az-Latn-AZ" sz="46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20. </a:t>
            </a:r>
            <a:r>
              <a:rPr lang="az-Latn-AZ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Dövlət idarəetməsində i</a:t>
            </a:r>
            <a:r>
              <a:rPr lang="en-US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nzibati</a:t>
            </a:r>
            <a:r>
              <a:rPr lang="en-US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az-Latn-AZ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məsuliyyət</a:t>
            </a:r>
            <a:r>
              <a:rPr lang="ru-RU" i="1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i="1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i="1" dirty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2276872"/>
            <a:ext cx="8572560" cy="42954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2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PLAN</a:t>
            </a:r>
            <a:r>
              <a:rPr lang="en-US" sz="42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:</a:t>
            </a:r>
            <a:endParaRPr lang="ru-RU" sz="42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441325" lvl="0" indent="-441325" algn="just">
              <a:buFont typeface="+mj-lt"/>
              <a:buAutoNum type="arabicPeriod"/>
            </a:pPr>
            <a:r>
              <a:rPr lang="az-Latn-AZ" sz="4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42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İnzibati</a:t>
            </a:r>
            <a:r>
              <a:rPr lang="en-US" sz="4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delikt h</a:t>
            </a:r>
            <a:r>
              <a:rPr lang="az-Latn-AZ" sz="4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üququ. </a:t>
            </a:r>
            <a:endParaRPr lang="ru-RU" sz="42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441325" lvl="0" indent="-441325" algn="just">
              <a:buFont typeface="+mj-lt"/>
              <a:buAutoNum type="arabicPeriod"/>
            </a:pPr>
            <a:r>
              <a:rPr lang="az-Latn-AZ" sz="42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AR-ın</a:t>
            </a:r>
            <a:r>
              <a:rPr lang="az-Latn-AZ" sz="4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i</a:t>
            </a:r>
            <a:r>
              <a:rPr lang="en-US" sz="42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nzibati</a:t>
            </a:r>
            <a:r>
              <a:rPr lang="en-US" sz="4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42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xəta</a:t>
            </a:r>
            <a:r>
              <a:rPr lang="az-Latn-AZ" sz="42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lar</a:t>
            </a:r>
            <a:r>
              <a:rPr lang="az-Latn-AZ" sz="4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qanun-vericiliyinin vəzifələri və prinsipləri</a:t>
            </a:r>
            <a:r>
              <a:rPr lang="en-US" sz="4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</a:t>
            </a:r>
            <a:endParaRPr lang="ru-RU" sz="42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441325" lvl="0" indent="-441325" algn="just">
              <a:buFont typeface="+mj-lt"/>
              <a:buAutoNum type="arabicPeriod"/>
            </a:pPr>
            <a:r>
              <a:rPr lang="az-Latn-AZ" sz="4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42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İnzibati</a:t>
            </a:r>
            <a:r>
              <a:rPr lang="en-US" sz="4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42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məsuliyyət</a:t>
            </a:r>
            <a:r>
              <a:rPr lang="az-Latn-AZ" sz="4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və xəta</a:t>
            </a:r>
            <a:r>
              <a:rPr lang="ru-RU" sz="4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</a:t>
            </a:r>
            <a:endParaRPr lang="ru-RU" sz="42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B33BE-A19A-4487-B800-531EFE1C3FDC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2132856"/>
          </a:xfrm>
          <a:solidFill>
            <a:schemeClr val="tx1"/>
          </a:solidFill>
        </p:spPr>
        <p:txBody>
          <a:bodyPr>
            <a:normAutofit fontScale="90000"/>
          </a:bodyPr>
          <a:lstStyle/>
          <a:p>
            <a:r>
              <a:rPr lang="az-Latn-AZ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az-Latn-AZ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az-Latn-AZ" sz="49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Sual </a:t>
            </a:r>
            <a:r>
              <a:rPr lang="az-Latn-AZ" sz="49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1. </a:t>
            </a:r>
            <a:r>
              <a:rPr lang="en-US" sz="49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İnzibati</a:t>
            </a:r>
            <a:r>
              <a:rPr lang="en-US" sz="49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az-Latn-AZ" sz="49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delikt hüququ</a:t>
            </a:r>
            <a:r>
              <a:rPr lang="ru-RU" sz="4900" b="1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4900" b="1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endParaRPr lang="ru-RU" sz="49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492896"/>
            <a:ext cx="8229600" cy="4176464"/>
          </a:xfrm>
        </p:spPr>
        <p:txBody>
          <a:bodyPr>
            <a:normAutofit lnSpcReduction="10000"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ru-RU" sz="48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İnzibati-delikt </a:t>
            </a:r>
            <a:r>
              <a:rPr lang="ru-RU" sz="4800" b="1" i="1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hüququ</a:t>
            </a:r>
            <a:r>
              <a:rPr lang="ru-RU" sz="48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- </a:t>
            </a:r>
            <a:r>
              <a:rPr lang="ru-RU" sz="4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inzibati </a:t>
            </a:r>
            <a:r>
              <a:rPr lang="ru-RU" sz="4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xətalar</a:t>
            </a:r>
            <a:r>
              <a:rPr lang="az-Latn-AZ" sz="4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ın </a:t>
            </a:r>
            <a:r>
              <a:rPr lang="az-Latn-AZ" sz="4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törə-</a:t>
            </a:r>
            <a:r>
              <a:rPr lang="az-Latn-AZ" sz="48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dilməsi</a:t>
            </a:r>
            <a:r>
              <a:rPr lang="ru-RU" sz="4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48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ilə</a:t>
            </a:r>
            <a:r>
              <a:rPr lang="ru-RU" sz="4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48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əlaqədar</a:t>
            </a:r>
            <a:r>
              <a:rPr lang="ru-RU" sz="4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az-Latn-AZ" sz="4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yara-nan </a:t>
            </a:r>
            <a:r>
              <a:rPr lang="az-Latn-AZ" sz="4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ictimai </a:t>
            </a:r>
            <a:r>
              <a:rPr lang="az-Latn-AZ" sz="4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münasibət-</a:t>
            </a:r>
            <a:r>
              <a:rPr lang="az-Latn-AZ" sz="48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lərdən</a:t>
            </a:r>
            <a:r>
              <a:rPr lang="az-Latn-AZ" sz="4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az-Latn-AZ" sz="4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bəhs edən </a:t>
            </a:r>
            <a:r>
              <a:rPr lang="az-Latn-AZ" sz="48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hüquq sahəsidir. </a:t>
            </a:r>
          </a:p>
          <a:p>
            <a:pPr marL="0" indent="0" algn="just">
              <a:spcBef>
                <a:spcPts val="0"/>
              </a:spcBef>
              <a:buNone/>
            </a:pPr>
            <a:endParaRPr lang="az-Latn-AZ" sz="4800" b="1" i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B33BE-A19A-4487-B800-531EFE1C3FDC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92194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844824"/>
          </a:xfrm>
          <a:solidFill>
            <a:schemeClr val="tx1"/>
          </a:solidFill>
        </p:spPr>
        <p:txBody>
          <a:bodyPr>
            <a:normAutofit/>
          </a:bodyPr>
          <a:lstStyle/>
          <a:p>
            <a:r>
              <a:rPr lang="ru-RU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İnzibati</a:t>
            </a:r>
            <a:r>
              <a:rPr lang="az-Latn-AZ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</a:t>
            </a:r>
            <a:r>
              <a:rPr lang="az-Latn-AZ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delikt </a:t>
            </a:r>
            <a:r>
              <a:rPr lang="ru-RU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hüququ</a:t>
            </a:r>
            <a:r>
              <a:rPr lang="az-Latn-AZ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nun predmeti 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464496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ru-RU" sz="40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İnzibati</a:t>
            </a:r>
            <a:r>
              <a:rPr lang="az-Latn-AZ" sz="40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40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</a:t>
            </a:r>
            <a:r>
              <a:rPr lang="az-Latn-AZ" sz="40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40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delikt </a:t>
            </a:r>
            <a:r>
              <a:rPr lang="ru-RU" sz="4000" b="1" i="1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hüququ</a:t>
            </a:r>
            <a:r>
              <a:rPr lang="az-Latn-AZ" sz="40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nun </a:t>
            </a:r>
            <a:r>
              <a:rPr lang="az-Latn-AZ" sz="4000" b="1" i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pred-meti</a:t>
            </a:r>
            <a:r>
              <a:rPr lang="az-Latn-AZ" sz="4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az-Latn-AZ" sz="4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 </a:t>
            </a:r>
            <a:r>
              <a:rPr lang="ru-RU" sz="4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inzibati xətalar</a:t>
            </a:r>
            <a:r>
              <a:rPr lang="az-Latn-AZ" sz="4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ın </a:t>
            </a:r>
            <a:r>
              <a:rPr lang="az-Latn-AZ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törədilmə-məsi </a:t>
            </a:r>
            <a:r>
              <a:rPr lang="az-Latn-AZ" sz="4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üçün qadağaların müəyyən edilməsi və </a:t>
            </a:r>
            <a:r>
              <a:rPr lang="az-Latn-AZ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onların pozulduğu </a:t>
            </a:r>
            <a:r>
              <a:rPr lang="az-Latn-AZ" sz="4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təqdirdə </a:t>
            </a:r>
            <a:r>
              <a:rPr lang="az-Latn-AZ" sz="40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aidiyyəti </a:t>
            </a:r>
            <a:r>
              <a:rPr lang="az-Latn-AZ" sz="40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tənbehlər vasitə-silə</a:t>
            </a:r>
            <a:r>
              <a:rPr lang="az-Latn-AZ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tənzimləmənin </a:t>
            </a:r>
            <a:r>
              <a:rPr lang="az-Latn-AZ" sz="4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həyata </a:t>
            </a:r>
            <a:r>
              <a:rPr lang="az-Latn-AZ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keçiril-məsindən </a:t>
            </a:r>
            <a:r>
              <a:rPr lang="az-Latn-AZ" sz="4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bəhs edir. </a:t>
            </a:r>
            <a:endParaRPr lang="az-Latn-AZ" sz="4000" b="1" i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B33BE-A19A-4487-B800-531EFE1C3FDC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04462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785926"/>
          </a:xfrm>
          <a:solidFill>
            <a:schemeClr val="tx1"/>
          </a:solidFill>
        </p:spPr>
        <p:txBody>
          <a:bodyPr>
            <a:noAutofit/>
          </a:bodyPr>
          <a:lstStyle/>
          <a:p>
            <a:r>
              <a:rPr lang="az-Latn-AZ" sz="4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İ</a:t>
            </a:r>
            <a:r>
              <a:rPr lang="ru-RU" sz="40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nzibati</a:t>
            </a:r>
            <a:r>
              <a:rPr lang="ru-RU" sz="4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40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xətalar ilə əlaqədar</a:t>
            </a:r>
            <a:r>
              <a:rPr lang="ru-RU" sz="4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az-Latn-AZ" sz="4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yaranan ictimai münasibətlər</a:t>
            </a:r>
            <a:endParaRPr lang="ru-RU" sz="4000" i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870894"/>
          </a:xfrm>
        </p:spPr>
        <p:txBody>
          <a:bodyPr>
            <a:normAutofit lnSpcReduction="10000"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az-Latn-AZ" sz="3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İ</a:t>
            </a:r>
            <a:r>
              <a:rPr lang="ru-RU" sz="3600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nzibati</a:t>
            </a:r>
            <a:r>
              <a:rPr lang="ru-RU" sz="3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600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xətalar ilə əlaqədar</a:t>
            </a:r>
            <a:r>
              <a:rPr lang="ru-RU" sz="3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az-Latn-AZ" sz="3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yaranan ictimai münasibətlərə aiddir:</a:t>
            </a:r>
            <a:r>
              <a:rPr lang="ru-RU" sz="3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</a:p>
          <a:p>
            <a:pPr marL="179388" lvl="0" indent="-179388" algn="just">
              <a:spcBef>
                <a:spcPts val="0"/>
              </a:spcBef>
            </a:pPr>
            <a:r>
              <a:rPr lang="ru-RU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hüquq-mühafizə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xarakterli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hüquq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müna</a:t>
            </a:r>
            <a:r>
              <a:rPr lang="az-Latn-AZ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</a:t>
            </a:r>
            <a:r>
              <a:rPr lang="ru-RU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sibətləri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;</a:t>
            </a:r>
          </a:p>
          <a:p>
            <a:pPr marL="179388" lvl="0" indent="-179388" algn="just">
              <a:spcBef>
                <a:spcPts val="0"/>
              </a:spcBef>
            </a:pP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inzibati </a:t>
            </a:r>
            <a:r>
              <a:rPr lang="ru-RU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xətaların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xəbərdar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edilməsi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za</a:t>
            </a:r>
            <a:r>
              <a:rPr lang="az-Latn-AZ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</a:t>
            </a:r>
            <a:r>
              <a:rPr lang="ru-RU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man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yaranan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ictimai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münasibətlər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;</a:t>
            </a:r>
          </a:p>
          <a:p>
            <a:pPr marL="179388" lvl="0" indent="-179388" algn="just">
              <a:spcBef>
                <a:spcPts val="0"/>
              </a:spcBef>
            </a:pPr>
            <a:r>
              <a:rPr lang="ru-RU" b="1" i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şəxsiyyətin, cəmiyyətin və dövlətin</a:t>
            </a:r>
            <a:r>
              <a:rPr lang="ru-RU" b="1" i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qanuni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maraqlarına bilavasitə təhlükə yaradan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amillərin qarşısının alınması ilə əlaqədar yaranan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ictimai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münasibətlər.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None/>
            </a:pP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B33BE-A19A-4487-B800-531EFE1C3FDC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  <a:solidFill>
            <a:schemeClr val="tx1"/>
          </a:solidFill>
        </p:spPr>
        <p:txBody>
          <a:bodyPr>
            <a:noAutofit/>
          </a:bodyPr>
          <a:lstStyle/>
          <a:p>
            <a:r>
              <a:rPr lang="az-Latn-AZ" sz="32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Sual 2. AR-ın i</a:t>
            </a:r>
            <a:r>
              <a:rPr lang="en-US" sz="32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nzibati</a:t>
            </a:r>
            <a:r>
              <a:rPr lang="en-US" sz="32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xəta</a:t>
            </a:r>
            <a:r>
              <a:rPr lang="az-Latn-AZ" sz="32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lar qanunvericiliyinin vəzifələri və prinsipləri </a:t>
            </a:r>
            <a:endParaRPr lang="ru-RU" sz="32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5214974"/>
          </a:xfrm>
        </p:spPr>
        <p:txBody>
          <a:bodyPr>
            <a:normAutofit fontScale="40000" lnSpcReduction="20000"/>
          </a:bodyPr>
          <a:lstStyle/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75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AR</a:t>
            </a:r>
            <a:r>
              <a:rPr lang="az-Latn-AZ" sz="75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-ın </a:t>
            </a:r>
            <a:r>
              <a:rPr lang="en-US" sz="7500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inzibati</a:t>
            </a:r>
            <a:r>
              <a:rPr lang="en-US" sz="75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7500" b="1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xətalar</a:t>
            </a:r>
            <a:r>
              <a:rPr lang="en-US" sz="75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7500" b="1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qanunvericiliyinin</a:t>
            </a:r>
            <a:r>
              <a:rPr lang="en-US" sz="75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7500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vəzifələri</a:t>
            </a:r>
            <a:r>
              <a:rPr lang="az-Latn-AZ" sz="75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nə aiddir: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az-Latn-AZ" sz="4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59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insan</a:t>
            </a:r>
            <a:r>
              <a:rPr lang="en-US" sz="59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59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və </a:t>
            </a:r>
            <a:r>
              <a:rPr lang="en-US" sz="59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vətəndaş</a:t>
            </a:r>
            <a:r>
              <a:rPr lang="en-US" sz="59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59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hüquq</a:t>
            </a:r>
            <a:r>
              <a:rPr lang="en-US" sz="59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59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və </a:t>
            </a:r>
            <a:r>
              <a:rPr lang="en-US" sz="59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azadlıqlarını</a:t>
            </a:r>
            <a:r>
              <a:rPr lang="az-Latn-AZ" sz="59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qorumaq;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az-Latn-AZ" sz="59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insanların </a:t>
            </a:r>
            <a:r>
              <a:rPr lang="en-US" sz="5900" b="1" i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sağlamlığını</a:t>
            </a:r>
            <a:r>
              <a:rPr lang="az-Latn-AZ" sz="59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qorumaq;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az-Latn-AZ" sz="59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59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əhalinin</a:t>
            </a:r>
            <a:r>
              <a:rPr lang="en-US" sz="59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59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sanitariya-epidemioloji</a:t>
            </a:r>
            <a:r>
              <a:rPr lang="en-US" sz="59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59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salamatlığını</a:t>
            </a:r>
            <a:r>
              <a:rPr lang="az-Latn-AZ" sz="59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qoru-maq;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az-Latn-AZ" sz="59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5900" b="1" i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ictimai</a:t>
            </a:r>
            <a:r>
              <a:rPr lang="en-US" sz="59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5900" b="1" i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mənəviyyatı</a:t>
            </a:r>
            <a:r>
              <a:rPr lang="az-Latn-AZ" sz="59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qorumaq;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az-Latn-AZ" sz="59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5900" b="1" i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mülkiyyəti</a:t>
            </a:r>
            <a:r>
              <a:rPr lang="en-US" sz="59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</a:t>
            </a:r>
            <a:r>
              <a:rPr lang="en-US" sz="5900" b="1" i="1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şəxslərin</a:t>
            </a:r>
            <a:r>
              <a:rPr lang="en-US" sz="59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5900" b="1" i="1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iqtisadi</a:t>
            </a:r>
            <a:r>
              <a:rPr lang="en-US" sz="59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5900" b="1" i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maraqlarını</a:t>
            </a:r>
            <a:r>
              <a:rPr lang="az-Latn-AZ" sz="59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qorumaq;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az-Latn-AZ" sz="59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5900" b="1" i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ictimai</a:t>
            </a:r>
            <a:r>
              <a:rPr lang="en-US" sz="59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5900" b="1" i="1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qaydanı</a:t>
            </a:r>
            <a:r>
              <a:rPr lang="en-US" sz="59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və </a:t>
            </a:r>
            <a:r>
              <a:rPr lang="en-US" sz="5900" b="1" i="1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ictimai</a:t>
            </a:r>
            <a:r>
              <a:rPr lang="en-US" sz="59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5900" b="1" i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təhlükəsizliyi</a:t>
            </a:r>
            <a:r>
              <a:rPr lang="az-Latn-AZ" sz="59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qorumaq;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az-Latn-AZ" sz="59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5900" b="1" i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ətraf</a:t>
            </a:r>
            <a:r>
              <a:rPr lang="en-US" sz="59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5900" b="1" i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mühiti</a:t>
            </a:r>
            <a:r>
              <a:rPr lang="az-Latn-AZ" sz="59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qorumaq;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az-Latn-AZ" sz="59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5900" b="1" i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idarəçilik</a:t>
            </a:r>
            <a:r>
              <a:rPr lang="en-US" sz="59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5900" b="1" i="1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qaydalarını</a:t>
            </a:r>
            <a:r>
              <a:rPr lang="en-US" sz="59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5900" b="1" i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qorumaq</a:t>
            </a:r>
            <a:r>
              <a:rPr lang="az-Latn-AZ" sz="59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;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az-Latn-AZ" sz="59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59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qanunçuluğu</a:t>
            </a:r>
            <a:r>
              <a:rPr lang="en-US" sz="59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möhkəmləndirmək</a:t>
            </a:r>
            <a:r>
              <a:rPr lang="az-Latn-AZ" sz="59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;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az-Latn-AZ" sz="59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59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inzibati</a:t>
            </a:r>
            <a:r>
              <a:rPr lang="en-US" sz="59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59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xətaların</a:t>
            </a:r>
            <a:r>
              <a:rPr lang="en-US" sz="59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59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qarşısını</a:t>
            </a:r>
            <a:r>
              <a:rPr lang="en-US" sz="59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59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almaq</a:t>
            </a:r>
            <a:r>
              <a:rPr lang="az-Latn-AZ" sz="59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</a:t>
            </a:r>
            <a:endParaRPr lang="ru-RU" sz="59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B33BE-A19A-4487-B800-531EFE1C3FDC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4712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  <a:solidFill>
            <a:schemeClr val="tx1"/>
          </a:solidFill>
        </p:spPr>
        <p:txBody>
          <a:bodyPr>
            <a:normAutofit fontScale="90000"/>
          </a:bodyPr>
          <a:lstStyle/>
          <a:p>
            <a:r>
              <a:rPr lang="az-Latn-AZ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İ</a:t>
            </a:r>
            <a:r>
              <a:rPr lang="en-US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nzibati</a:t>
            </a:r>
            <a:r>
              <a:rPr lang="en-US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xəta</a:t>
            </a:r>
            <a:r>
              <a:rPr lang="az-Latn-AZ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lar qanunvericiliyinin prinsipləri</a:t>
            </a:r>
            <a:endParaRPr lang="ru-RU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5214974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az-Latn-AZ" sz="3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İ</a:t>
            </a:r>
            <a:r>
              <a:rPr lang="en-US" sz="3600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nzibati</a:t>
            </a:r>
            <a:r>
              <a:rPr lang="en-US" sz="3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xəta</a:t>
            </a:r>
            <a:r>
              <a:rPr lang="az-Latn-AZ" sz="3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lar qanunvericiliyinin prin-siplərinə aiddir:</a:t>
            </a:r>
          </a:p>
          <a:p>
            <a:pPr marL="0" indent="360363" algn="just">
              <a:tabLst>
                <a:tab pos="269875" algn="l"/>
              </a:tabLst>
            </a:pPr>
            <a:r>
              <a:rPr lang="en-GB" sz="3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insan</a:t>
            </a:r>
            <a:r>
              <a:rPr lang="en-GB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və </a:t>
            </a:r>
            <a:r>
              <a:rPr lang="en-GB" sz="3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vətəndaş</a:t>
            </a:r>
            <a:r>
              <a:rPr lang="en-GB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GB" sz="3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hüquqlarına</a:t>
            </a:r>
            <a:r>
              <a:rPr lang="en-GB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və azadlıqlarına </a:t>
            </a:r>
            <a:r>
              <a:rPr lang="en-GB" sz="3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hörmət</a:t>
            </a:r>
            <a:r>
              <a:rPr lang="en-GB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GB" sz="3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edilməsi</a:t>
            </a:r>
            <a:r>
              <a:rPr lang="az-Latn-AZ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;</a:t>
            </a:r>
          </a:p>
          <a:p>
            <a:pPr marL="0" indent="360363" algn="just">
              <a:tabLst>
                <a:tab pos="269875" algn="l"/>
              </a:tabLst>
            </a:pPr>
            <a:r>
              <a:rPr lang="az-Latn-AZ" sz="36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</a:t>
            </a:r>
            <a:r>
              <a:rPr lang="en-GB" sz="3600" b="1" i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anunçuluq</a:t>
            </a:r>
            <a:r>
              <a:rPr lang="az-Latn-AZ" sz="36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;</a:t>
            </a:r>
          </a:p>
          <a:p>
            <a:pPr marL="0" indent="360363" algn="just">
              <a:tabLst>
                <a:tab pos="269875" algn="l"/>
              </a:tabLst>
            </a:pPr>
            <a:r>
              <a:rPr lang="en-GB" sz="3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qanun</a:t>
            </a:r>
            <a:r>
              <a:rPr lang="en-GB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GB" sz="3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qarşısında</a:t>
            </a:r>
            <a:r>
              <a:rPr lang="en-GB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GB" sz="3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bərabərlik</a:t>
            </a:r>
            <a:r>
              <a:rPr lang="az-Latn-AZ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;</a:t>
            </a:r>
          </a:p>
          <a:p>
            <a:pPr marL="0" indent="360363" algn="just">
              <a:tabLst>
                <a:tab pos="269875" algn="l"/>
              </a:tabLst>
            </a:pPr>
            <a:r>
              <a:rPr lang="en-GB" sz="3600" b="1" i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təqsirsizlik</a:t>
            </a:r>
            <a:r>
              <a:rPr lang="en-GB" sz="36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GB" sz="3600" b="1" i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prezumpsiyası</a:t>
            </a:r>
            <a:r>
              <a:rPr lang="az-Latn-AZ" sz="36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;</a:t>
            </a:r>
          </a:p>
          <a:p>
            <a:pPr marL="0" indent="360363" algn="just">
              <a:tabLst>
                <a:tab pos="269875" algn="l"/>
              </a:tabLst>
            </a:pPr>
            <a:r>
              <a:rPr lang="az-Latn-AZ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ə</a:t>
            </a:r>
            <a:r>
              <a:rPr lang="en-GB" sz="3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dalətlilik</a:t>
            </a:r>
            <a:r>
              <a:rPr lang="az-Latn-AZ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;</a:t>
            </a:r>
          </a:p>
          <a:p>
            <a:pPr marL="0" indent="360363" algn="just">
              <a:tabLst>
                <a:tab pos="269875" algn="l"/>
              </a:tabLst>
            </a:pPr>
            <a:r>
              <a:rPr lang="en-GB" sz="3600" b="1" i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inzibati</a:t>
            </a:r>
            <a:r>
              <a:rPr lang="en-GB" sz="36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GB" sz="3600" b="1" i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xətaların</a:t>
            </a:r>
            <a:r>
              <a:rPr lang="en-GB" sz="36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GB" sz="3600" b="1" i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qarşısının</a:t>
            </a:r>
            <a:r>
              <a:rPr lang="en-GB" sz="36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GB" sz="3600" b="1" i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alınması</a:t>
            </a:r>
            <a:r>
              <a:rPr lang="az-Latn-AZ" sz="36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</a:t>
            </a:r>
            <a:r>
              <a:rPr lang="en-GB" sz="36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endParaRPr lang="ru-RU" sz="3400" b="1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B33BE-A19A-4487-B800-531EFE1C3FDC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3460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0"/>
            <a:ext cx="8501122" cy="2204864"/>
          </a:xfrm>
          <a:solidFill>
            <a:schemeClr val="tx1"/>
          </a:solidFill>
        </p:spPr>
        <p:txBody>
          <a:bodyPr>
            <a:noAutofit/>
          </a:bodyPr>
          <a:lstStyle/>
          <a:p>
            <a:pPr lvl="0"/>
            <a:r>
              <a:rPr lang="az-Latn-AZ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Sual 3. </a:t>
            </a:r>
            <a:r>
              <a:rPr lang="en-US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İnzibati</a:t>
            </a:r>
            <a:r>
              <a:rPr lang="en-US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az-Latn-AZ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məsuliyyət və </a:t>
            </a:r>
            <a:r>
              <a:rPr lang="en-US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xəta</a:t>
            </a:r>
            <a:r>
              <a:rPr lang="az-Latn-AZ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endParaRPr lang="ru-RU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2204864"/>
            <a:ext cx="8501122" cy="436740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az-Latn-AZ" sz="4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İnzibati məsuliyyət -</a:t>
            </a:r>
            <a:r>
              <a:rPr lang="az-Latn-AZ" sz="4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az-Latn-AZ" sz="40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səlahiyyətli orqan və ya vəzifəli şəxslər</a:t>
            </a:r>
            <a:r>
              <a:rPr lang="az-Latn-AZ" sz="4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tərəfindən </a:t>
            </a:r>
            <a:r>
              <a:rPr lang="az-Latn-AZ" sz="40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inzibati xəta </a:t>
            </a:r>
            <a:r>
              <a:rPr lang="az-Latn-AZ" sz="4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törətmiş şəxsə qarşı </a:t>
            </a:r>
            <a:r>
              <a:rPr lang="az-Latn-AZ" sz="40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inzibati tənbehin</a:t>
            </a:r>
            <a:r>
              <a:rPr lang="az-Latn-AZ" sz="4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tətbiq olunması ilə ifadə olunan </a:t>
            </a:r>
            <a:r>
              <a:rPr lang="az-Latn-AZ" sz="40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hüquqi məsuliyyət növüdür.</a:t>
            </a:r>
            <a:endParaRPr lang="ru-RU" sz="4000" b="1" i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B33BE-A19A-4487-B800-531EFE1C3FDC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0"/>
            <a:ext cx="8429684" cy="1714488"/>
          </a:xfrm>
          <a:solidFill>
            <a:schemeClr val="tx1"/>
          </a:solidFill>
        </p:spPr>
        <p:txBody>
          <a:bodyPr>
            <a:noAutofit/>
          </a:bodyPr>
          <a:lstStyle/>
          <a:p>
            <a:pPr lvl="0"/>
            <a:r>
              <a:rPr lang="az-Latn-AZ" sz="4200" b="1" i="1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az-Latn-AZ" sz="4200" b="1" i="1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İnzibati</a:t>
            </a:r>
            <a:r>
              <a:rPr lang="en-US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az-Latn-AZ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xəta</a:t>
            </a:r>
            <a:r>
              <a:rPr lang="en-US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anlayışı</a:t>
            </a:r>
            <a:r>
              <a:rPr lang="en-US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endParaRPr lang="ru-RU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857364"/>
            <a:ext cx="8286808" cy="4811996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lnSpc>
                <a:spcPct val="110000"/>
              </a:lnSpc>
              <a:buNone/>
            </a:pPr>
            <a:r>
              <a:rPr lang="az-Latn-AZ" sz="4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İnzibati Xətalar Məcəlləsinin 12-ci maddəsinə əsasən: </a:t>
            </a:r>
            <a:r>
              <a:rPr lang="az-Latn-AZ" sz="4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“</a:t>
            </a:r>
            <a:r>
              <a:rPr lang="az-Latn-AZ" sz="44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İXM ilə </a:t>
            </a:r>
            <a:r>
              <a:rPr lang="az-Latn-AZ" sz="44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qoru-nan</a:t>
            </a:r>
            <a:r>
              <a:rPr lang="az-Latn-AZ" sz="4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az-Latn-AZ" sz="44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ictimai münasibətlərə</a:t>
            </a:r>
            <a:r>
              <a:rPr lang="az-Latn-AZ" sz="4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az-Latn-AZ" sz="44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qəsd</a:t>
            </a:r>
            <a:r>
              <a:rPr lang="az-Latn-AZ" sz="4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edən, </a:t>
            </a:r>
            <a:r>
              <a:rPr lang="az-Latn-AZ" sz="44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hüquqazidd olan,</a:t>
            </a:r>
            <a:r>
              <a:rPr lang="az-Latn-AZ" sz="4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az-Latn-AZ" sz="44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təqsirli sayılan </a:t>
            </a:r>
            <a:r>
              <a:rPr lang="az-Latn-AZ" sz="4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(</a:t>
            </a:r>
            <a:r>
              <a:rPr lang="az-Latn-AZ" sz="44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qəsdən və ya ehtiyatsızlıq</a:t>
            </a:r>
            <a:r>
              <a:rPr lang="az-Latn-AZ" sz="4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üzündən törədilən) və inzibati məsuliyyətə səbəb olan </a:t>
            </a:r>
            <a:r>
              <a:rPr lang="az-Latn-AZ" sz="44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əməl </a:t>
            </a:r>
            <a:r>
              <a:rPr lang="az-Latn-AZ" sz="4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(</a:t>
            </a:r>
            <a:r>
              <a:rPr lang="az-Latn-AZ" sz="44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hərəkət və ya hərəkətsizlik</a:t>
            </a:r>
            <a:r>
              <a:rPr lang="az-Latn-AZ" sz="4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) </a:t>
            </a:r>
            <a:r>
              <a:rPr lang="az-Latn-AZ" sz="4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inzibati xəta hesab olunur”.</a:t>
            </a:r>
            <a:endParaRPr lang="ru-RU" sz="44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 algn="just">
              <a:lnSpc>
                <a:spcPct val="110000"/>
              </a:lnSpc>
              <a:buNone/>
            </a:pPr>
            <a:endParaRPr lang="ru-RU" sz="4300" b="1" i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B33BE-A19A-4487-B800-531EFE1C3FDC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4219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357166"/>
            <a:ext cx="8715436" cy="614366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az-Latn-AZ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İnzibati xətanın tərkibi - hüquqla </a:t>
            </a:r>
            <a:r>
              <a:rPr lang="az-Latn-AZ" sz="40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(qanunla)</a:t>
            </a:r>
            <a:r>
              <a:rPr lang="az-Latn-AZ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müəyyən edilmiş </a:t>
            </a:r>
            <a:r>
              <a:rPr lang="az-Latn-AZ" sz="4000" b="1" i="1" u="sng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ele-mentlər</a:t>
            </a:r>
            <a:r>
              <a:rPr lang="az-Latn-AZ" sz="40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məcmusudur. </a:t>
            </a:r>
            <a:endParaRPr lang="ru-RU" sz="4000" b="1" i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r>
              <a:rPr lang="az-Latn-AZ" sz="3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İnzibati xətanın tərkibinə aid olan</a:t>
            </a:r>
          </a:p>
          <a:p>
            <a:pPr marL="0" indent="0" algn="ctr">
              <a:buNone/>
            </a:pPr>
            <a:r>
              <a:rPr lang="az-Latn-AZ" sz="3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elementlər:</a:t>
            </a:r>
            <a:endParaRPr lang="ru-RU" sz="3800" b="1" i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0"/>
            <a:r>
              <a:rPr lang="az-Latn-AZ" sz="36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inzibati xətanın obyekti.</a:t>
            </a:r>
            <a:endParaRPr lang="ru-RU" sz="3600" b="1" i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0"/>
            <a:r>
              <a:rPr lang="az-Latn-AZ" sz="36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inzibati xətanın obyektiv tərəfi.</a:t>
            </a:r>
            <a:endParaRPr lang="ru-RU" sz="3600" b="1" i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0"/>
            <a:r>
              <a:rPr lang="az-Latn-AZ" sz="36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inzibati xətanın subyekti.</a:t>
            </a:r>
            <a:endParaRPr lang="ru-RU" sz="3600" b="1" i="1" u="sng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0"/>
            <a:r>
              <a:rPr lang="az-Latn-AZ" sz="36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inzibati xətanın subyektiv tərəfi.</a:t>
            </a:r>
            <a:endParaRPr lang="ru-RU" sz="3600" b="1" i="1" u="sng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B33BE-A19A-4487-B800-531EFE1C3FDC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261</TotalTime>
  <Words>382</Words>
  <Application>Microsoft Office PowerPoint</Application>
  <PresentationFormat>Экран (4:3)</PresentationFormat>
  <Paragraphs>54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 Mövzu № 20. Dövlət idarəetməsində inzibati məsuliyyət </vt:lpstr>
      <vt:lpstr> Sual 1. İnzibati delikt hüququ </vt:lpstr>
      <vt:lpstr>İnzibati - delikt hüququnun predmeti </vt:lpstr>
      <vt:lpstr>İnzibati xətalar ilə əlaqədar yaranan ictimai münasibətlər</vt:lpstr>
      <vt:lpstr>Sual 2. AR-ın inzibati xətalar qanunvericiliyinin vəzifələri və prinsipləri </vt:lpstr>
      <vt:lpstr>İnzibati xətalar qanunvericiliyinin prinsipləri</vt:lpstr>
      <vt:lpstr>Sual 3. İnzibati məsuliyyət və xəta </vt:lpstr>
      <vt:lpstr> İnzibati xəta anlayışı  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Mövzu № 2. İnzibati məsuliyyət və inzibati xəta </dc:title>
  <dc:creator>user</dc:creator>
  <cp:lastModifiedBy>client-6</cp:lastModifiedBy>
  <cp:revision>47</cp:revision>
  <cp:lastPrinted>2016-01-11T11:03:43Z</cp:lastPrinted>
  <dcterms:created xsi:type="dcterms:W3CDTF">2015-02-23T07:35:41Z</dcterms:created>
  <dcterms:modified xsi:type="dcterms:W3CDTF">2019-01-03T04:35:13Z</dcterms:modified>
</cp:coreProperties>
</file>