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71" r:id="rId4"/>
    <p:sldId id="258" r:id="rId5"/>
    <p:sldId id="259" r:id="rId6"/>
    <p:sldId id="261" r:id="rId7"/>
    <p:sldId id="272" r:id="rId8"/>
    <p:sldId id="262" r:id="rId9"/>
    <p:sldId id="273" r:id="rId10"/>
    <p:sldId id="269" r:id="rId11"/>
    <p:sldId id="263" r:id="rId12"/>
    <p:sldId id="264"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740" y="-2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643050"/>
          </a:xfrm>
          <a:solidFill>
            <a:schemeClr val="tx1"/>
          </a:solidFill>
        </p:spPr>
        <p:txBody>
          <a:bodyPr>
            <a:normAutofit/>
          </a:bodyPr>
          <a:lstStyle/>
          <a:p>
            <a:r>
              <a:rPr lang="az-Latn-AZ"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Mövzu </a:t>
            </a:r>
            <a:r>
              <a:rPr lang="ru-RU"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3. </a:t>
            </a:r>
            <a:r>
              <a:rPr lang="az-Latn-AZ"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İnzibati hüquq normaları</a:t>
            </a:r>
            <a:endParaRPr lang="ru-RU" sz="4800" dirty="0">
              <a:effectLst>
                <a:outerShdw blurRad="38100" dist="38100" dir="2700000" algn="tl">
                  <a:srgbClr val="000000">
                    <a:alpha val="43137"/>
                  </a:srgbClr>
                </a:outerShdw>
              </a:effectLst>
              <a:latin typeface="Arial" pitchFamily="34" charset="0"/>
              <a:cs typeface="Arial" pitchFamily="34" charset="0"/>
            </a:endParaRPr>
          </a:p>
        </p:txBody>
      </p:sp>
      <p:sp>
        <p:nvSpPr>
          <p:cNvPr id="3" name="Содержимое 2"/>
          <p:cNvSpPr>
            <a:spLocks noGrp="1"/>
          </p:cNvSpPr>
          <p:nvPr>
            <p:ph idx="1"/>
          </p:nvPr>
        </p:nvSpPr>
        <p:spPr>
          <a:xfrm>
            <a:off x="457200" y="1643050"/>
            <a:ext cx="8229600" cy="5000660"/>
          </a:xfrm>
        </p:spPr>
        <p:txBody>
          <a:bodyPr>
            <a:normAutofit lnSpcReduction="10000"/>
          </a:bodyPr>
          <a:lstStyle/>
          <a:p>
            <a:pPr algn="ctr">
              <a:buNone/>
            </a:pPr>
            <a:endParaRPr lang="az-Latn-AZ" sz="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lgn="ctr">
              <a:buNone/>
            </a:pPr>
            <a:r>
              <a:rPr lang="az-Latn-AZ" sz="45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PLAN:</a:t>
            </a:r>
          </a:p>
          <a:p>
            <a:pPr marL="324000" indent="-324000" algn="just">
              <a:spcBef>
                <a:spcPts val="0"/>
              </a:spcBef>
              <a:buFont typeface="+mj-lt"/>
              <a:buAutoNum type="arabicPeriod"/>
            </a:pPr>
            <a:r>
              <a:rPr lang="az-Latn-AZ" sz="4200" b="1" i="1" dirty="0" smtClean="0">
                <a:effectLst>
                  <a:outerShdw blurRad="38100" dist="38100" dir="2700000" algn="tl">
                    <a:srgbClr val="000000">
                      <a:alpha val="43137"/>
                    </a:srgbClr>
                  </a:outerShdw>
                </a:effectLst>
                <a:latin typeface="Arial" pitchFamily="34" charset="0"/>
                <a:cs typeface="Arial" pitchFamily="34" charset="0"/>
              </a:rPr>
              <a:t> İnzibati-hüquqi tənzimləmə mexanizminin anlayışı və elementləri.</a:t>
            </a:r>
          </a:p>
          <a:p>
            <a:pPr marL="324000" indent="-324000" algn="just">
              <a:spcBef>
                <a:spcPts val="0"/>
              </a:spcBef>
              <a:buFont typeface="+mj-lt"/>
              <a:buAutoNum type="arabicPeriod"/>
            </a:pPr>
            <a:r>
              <a:rPr lang="ru-RU" sz="4200" b="1" i="1" dirty="0" err="1" smtClean="0">
                <a:effectLst>
                  <a:outerShdw blurRad="38100" dist="38100" dir="2700000" algn="tl">
                    <a:srgbClr val="000000">
                      <a:alpha val="43137"/>
                    </a:srgbClr>
                  </a:outerShdw>
                </a:effectLst>
                <a:latin typeface="Arial" pitchFamily="34" charset="0"/>
                <a:cs typeface="Arial" pitchFamily="34" charset="0"/>
              </a:rPr>
              <a:t>İnzibati</a:t>
            </a:r>
            <a:r>
              <a:rPr lang="az-Latn-AZ" sz="4200" b="1" i="1" dirty="0" smtClean="0">
                <a:effectLst>
                  <a:outerShdw blurRad="38100" dist="38100" dir="2700000" algn="tl">
                    <a:srgbClr val="000000">
                      <a:alpha val="43137"/>
                    </a:srgbClr>
                  </a:outerShdw>
                </a:effectLst>
                <a:latin typeface="Arial" pitchFamily="34" charset="0"/>
                <a:cs typeface="Arial" pitchFamily="34" charset="0"/>
              </a:rPr>
              <a:t> </a:t>
            </a:r>
            <a:r>
              <a:rPr lang="ru-RU" sz="4200" b="1" i="1" dirty="0" err="1" smtClean="0">
                <a:effectLst>
                  <a:outerShdw blurRad="38100" dist="38100" dir="2700000" algn="tl">
                    <a:srgbClr val="000000">
                      <a:alpha val="43137"/>
                    </a:srgbClr>
                  </a:outerShdw>
                </a:effectLst>
                <a:latin typeface="Arial" pitchFamily="34" charset="0"/>
                <a:cs typeface="Arial" pitchFamily="34" charset="0"/>
              </a:rPr>
              <a:t>hüquq</a:t>
            </a:r>
            <a:r>
              <a:rPr lang="ru-RU" sz="4200" b="1" i="1" dirty="0" smtClean="0">
                <a:effectLst>
                  <a:outerShdw blurRad="38100" dist="38100" dir="2700000" algn="tl">
                    <a:srgbClr val="000000">
                      <a:alpha val="43137"/>
                    </a:srgbClr>
                  </a:outerShdw>
                </a:effectLst>
                <a:latin typeface="Arial" pitchFamily="34" charset="0"/>
                <a:cs typeface="Arial" pitchFamily="34" charset="0"/>
              </a:rPr>
              <a:t> </a:t>
            </a:r>
            <a:r>
              <a:rPr lang="ru-RU" sz="4200" b="1" i="1" dirty="0" err="1" smtClean="0">
                <a:effectLst>
                  <a:outerShdw blurRad="38100" dist="38100" dir="2700000" algn="tl">
                    <a:srgbClr val="000000">
                      <a:alpha val="43137"/>
                    </a:srgbClr>
                  </a:outerShdw>
                </a:effectLst>
                <a:latin typeface="Arial" pitchFamily="34" charset="0"/>
                <a:cs typeface="Arial" pitchFamily="34" charset="0"/>
              </a:rPr>
              <a:t>normalarının </a:t>
            </a:r>
            <a:r>
              <a:rPr lang="ru-RU" sz="4200" b="1" i="1" dirty="0" smtClean="0">
                <a:effectLst>
                  <a:outerShdw blurRad="38100" dist="38100" dir="2700000" algn="tl">
                    <a:srgbClr val="000000">
                      <a:alpha val="43137"/>
                    </a:srgbClr>
                  </a:outerShdw>
                </a:effectLst>
                <a:latin typeface="Arial" pitchFamily="34" charset="0"/>
                <a:cs typeface="Arial" pitchFamily="34" charset="0"/>
              </a:rPr>
              <a:t>anlayışı və </a:t>
            </a:r>
            <a:r>
              <a:rPr lang="ru-RU" sz="4200" b="1" i="1" dirty="0" err="1" smtClean="0">
                <a:effectLst>
                  <a:outerShdw blurRad="38100" dist="38100" dir="2700000" algn="tl">
                    <a:srgbClr val="000000">
                      <a:alpha val="43137"/>
                    </a:srgbClr>
                  </a:outerShdw>
                </a:effectLst>
                <a:latin typeface="Arial" pitchFamily="34" charset="0"/>
                <a:cs typeface="Arial" pitchFamily="34" charset="0"/>
              </a:rPr>
              <a:t>quruluşu</a:t>
            </a:r>
            <a:r>
              <a:rPr lang="az-Latn-AZ" sz="4200" b="1" i="1" dirty="0" smtClean="0">
                <a:effectLst>
                  <a:outerShdw blurRad="38100" dist="38100" dir="2700000" algn="tl">
                    <a:srgbClr val="000000">
                      <a:alpha val="43137"/>
                    </a:srgbClr>
                  </a:outerShdw>
                </a:effectLst>
                <a:latin typeface="Arial" pitchFamily="34" charset="0"/>
                <a:cs typeface="Arial" pitchFamily="34" charset="0"/>
              </a:rPr>
              <a:t>.</a:t>
            </a:r>
          </a:p>
          <a:p>
            <a:pPr marL="324000" indent="-324000" algn="just">
              <a:spcBef>
                <a:spcPts val="0"/>
              </a:spcBef>
              <a:buFont typeface="+mj-lt"/>
              <a:buAutoNum type="arabicPeriod"/>
            </a:pPr>
            <a:r>
              <a:rPr lang="az-Latn-AZ" sz="4200" b="1" i="1" dirty="0" smtClean="0">
                <a:effectLst>
                  <a:outerShdw blurRad="38100" dist="38100" dir="2700000" algn="tl">
                    <a:srgbClr val="000000">
                      <a:alpha val="43137"/>
                    </a:srgbClr>
                  </a:outerShdw>
                </a:effectLst>
                <a:latin typeface="Arial" pitchFamily="34" charset="0"/>
                <a:cs typeface="Arial" pitchFamily="34" charset="0"/>
              </a:rPr>
              <a:t> </a:t>
            </a:r>
            <a:r>
              <a:rPr lang="ru-RU" sz="4200" b="1" i="1" dirty="0" smtClean="0">
                <a:effectLst>
                  <a:outerShdw blurRad="38100" dist="38100" dir="2700000" algn="tl">
                    <a:srgbClr val="000000">
                      <a:alpha val="43137"/>
                    </a:srgbClr>
                  </a:outerShdw>
                </a:effectLst>
                <a:latin typeface="Arial" pitchFamily="34" charset="0"/>
                <a:cs typeface="Arial" pitchFamily="34" charset="0"/>
              </a:rPr>
              <a:t>İnzibati</a:t>
            </a:r>
            <a:r>
              <a:rPr lang="az-Latn-AZ" sz="4200" b="1" i="1" dirty="0" smtClean="0">
                <a:effectLst>
                  <a:outerShdw blurRad="38100" dist="38100" dir="2700000" algn="tl">
                    <a:srgbClr val="000000">
                      <a:alpha val="43137"/>
                    </a:srgbClr>
                  </a:outerShdw>
                </a:effectLst>
                <a:latin typeface="Arial" pitchFamily="34" charset="0"/>
                <a:cs typeface="Arial" pitchFamily="34" charset="0"/>
              </a:rPr>
              <a:t> </a:t>
            </a:r>
            <a:r>
              <a:rPr lang="ru-RU" sz="4200" b="1" i="1" dirty="0" err="1" smtClean="0">
                <a:effectLst>
                  <a:outerShdw blurRad="38100" dist="38100" dir="2700000" algn="tl">
                    <a:srgbClr val="000000">
                      <a:alpha val="43137"/>
                    </a:srgbClr>
                  </a:outerShdw>
                </a:effectLst>
                <a:latin typeface="Arial" pitchFamily="34" charset="0"/>
                <a:cs typeface="Arial" pitchFamily="34" charset="0"/>
              </a:rPr>
              <a:t>hüquq</a:t>
            </a:r>
            <a:r>
              <a:rPr lang="ru-RU" sz="4200" b="1" i="1" dirty="0" smtClean="0">
                <a:effectLst>
                  <a:outerShdw blurRad="38100" dist="38100" dir="2700000" algn="tl">
                    <a:srgbClr val="000000">
                      <a:alpha val="43137"/>
                    </a:srgbClr>
                  </a:outerShdw>
                </a:effectLst>
                <a:latin typeface="Arial" pitchFamily="34" charset="0"/>
                <a:cs typeface="Arial" pitchFamily="34" charset="0"/>
              </a:rPr>
              <a:t> </a:t>
            </a:r>
            <a:r>
              <a:rPr lang="ru-RU" sz="4200" b="1" i="1" dirty="0" err="1" smtClean="0">
                <a:effectLst>
                  <a:outerShdw blurRad="38100" dist="38100" dir="2700000" algn="tl">
                    <a:srgbClr val="000000">
                      <a:alpha val="43137"/>
                    </a:srgbClr>
                  </a:outerShdw>
                </a:effectLst>
                <a:latin typeface="Arial" pitchFamily="34" charset="0"/>
                <a:cs typeface="Arial" pitchFamily="34" charset="0"/>
              </a:rPr>
              <a:t>normalarının </a:t>
            </a:r>
            <a:r>
              <a:rPr lang="ru-RU" sz="4200" b="1" i="1" dirty="0" smtClean="0">
                <a:effectLst>
                  <a:outerShdw blurRad="38100" dist="38100" dir="2700000" algn="tl">
                    <a:srgbClr val="000000">
                      <a:alpha val="43137"/>
                    </a:srgbClr>
                  </a:outerShdw>
                </a:effectLst>
                <a:latin typeface="Arial" pitchFamily="34" charset="0"/>
                <a:cs typeface="Arial" pitchFamily="34" charset="0"/>
              </a:rPr>
              <a:t>növləri</a:t>
            </a:r>
            <a:r>
              <a:rPr lang="az-Latn-AZ" sz="4200" b="1" i="1" dirty="0" smtClean="0">
                <a:effectLst>
                  <a:outerShdw blurRad="38100" dist="38100" dir="2700000" algn="tl">
                    <a:srgbClr val="000000">
                      <a:alpha val="43137"/>
                    </a:srgbClr>
                  </a:outerShdw>
                </a:effectLst>
                <a:latin typeface="Arial" pitchFamily="34" charset="0"/>
                <a:cs typeface="Arial" pitchFamily="34" charset="0"/>
              </a:rPr>
              <a:t>.</a:t>
            </a:r>
          </a:p>
          <a:p>
            <a:pPr marL="324000" indent="-324000" algn="just">
              <a:spcBef>
                <a:spcPts val="0"/>
              </a:spcBef>
              <a:buNone/>
            </a:pPr>
            <a:endParaRPr lang="az-Latn-AZ" sz="4800" b="1" i="1" dirty="0" smtClean="0">
              <a:effectLst>
                <a:outerShdw blurRad="38100" dist="38100" dir="2700000" algn="tl">
                  <a:srgbClr val="000000">
                    <a:alpha val="43137"/>
                  </a:srgbClr>
                </a:outerShdw>
              </a:effectLst>
              <a:latin typeface="Arial" pitchFamily="34" charset="0"/>
              <a:cs typeface="Arial" pitchFamily="34" charset="0"/>
            </a:endParaRPr>
          </a:p>
          <a:p>
            <a:pPr marL="442913" indent="-442913" algn="just">
              <a:buFont typeface="+mj-lt"/>
              <a:buAutoNum type="arabicPeriod"/>
            </a:pPr>
            <a:endParaRPr lang="az-Latn-AZ" sz="4000" b="1" i="1" dirty="0" smtClean="0">
              <a:effectLst>
                <a:outerShdw blurRad="38100" dist="38100" dir="2700000" algn="tl">
                  <a:srgbClr val="000000">
                    <a:alpha val="43137"/>
                  </a:srgbClr>
                </a:outerShdw>
              </a:effectLst>
              <a:latin typeface="Arial" pitchFamily="34" charset="0"/>
              <a:cs typeface="Arial" pitchFamily="34" charset="0"/>
            </a:endParaRPr>
          </a:p>
          <a:p>
            <a:pPr marL="442913" indent="-442913" algn="just">
              <a:buFont typeface="+mj-lt"/>
              <a:buAutoNum type="arabicPeriod"/>
            </a:pPr>
            <a:endParaRPr lang="ru-RU" sz="4000" b="1" i="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a:solidFill>
            <a:schemeClr val="tx1"/>
          </a:solidFill>
        </p:spPr>
        <p:txBody>
          <a:bodyPr>
            <a:normAutofit fontScale="90000"/>
          </a:bodyPr>
          <a:lstStyle/>
          <a:p>
            <a:r>
              <a:rPr lang="az-Latn-AZ"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r>
            <a:br>
              <a:rPr lang="az-Latn-AZ"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ru-RU" sz="49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Dispozisiyanın növ</a:t>
            </a:r>
            <a:r>
              <a:rPr lang="az-Latn-AZ" sz="49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ləri</a:t>
            </a:r>
            <a:r>
              <a:rPr lang="ru-RU" sz="49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t>
            </a:r>
            <a:br>
              <a:rPr lang="ru-RU" sz="49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endParaRPr lang="ru-RU" sz="4900" i="1" dirty="0">
              <a:solidFill>
                <a:schemeClr val="bg1"/>
              </a:solidFill>
            </a:endParaRPr>
          </a:p>
        </p:txBody>
      </p:sp>
      <p:sp>
        <p:nvSpPr>
          <p:cNvPr id="3" name="Содержимое 2"/>
          <p:cNvSpPr>
            <a:spLocks noGrp="1"/>
          </p:cNvSpPr>
          <p:nvPr>
            <p:ph idx="1"/>
          </p:nvPr>
        </p:nvSpPr>
        <p:spPr>
          <a:xfrm>
            <a:off x="457200" y="1428736"/>
            <a:ext cx="8229600" cy="5214974"/>
          </a:xfrm>
        </p:spPr>
        <p:txBody>
          <a:bodyPr>
            <a:normAutofit fontScale="32500" lnSpcReduction="20000"/>
          </a:bodyPr>
          <a:lstStyle/>
          <a:p>
            <a:pPr marL="179388" indent="-179388" algn="just">
              <a:lnSpc>
                <a:spcPct val="120000"/>
              </a:lnSpc>
              <a:spcBef>
                <a:spcPts val="0"/>
              </a:spcBef>
            </a:pPr>
            <a:r>
              <a:rPr lang="ru-RU" sz="92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Sadə </a:t>
            </a:r>
            <a:r>
              <a:rPr lang="ru-RU" sz="92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9200" b="1" i="1" dirty="0" err="1" smtClean="0">
                <a:effectLst>
                  <a:outerShdw blurRad="38100" dist="38100" dir="2700000" algn="tl">
                    <a:srgbClr val="000000">
                      <a:alpha val="43137"/>
                    </a:srgbClr>
                  </a:outerShdw>
                </a:effectLst>
                <a:latin typeface="Arial" pitchFamily="34" charset="0"/>
                <a:cs typeface="Arial" pitchFamily="34" charset="0"/>
              </a:rPr>
              <a:t>davranışın bu</a:t>
            </a:r>
            <a:r>
              <a:rPr lang="ru-RU" sz="9200" b="1" i="1" dirty="0" smtClean="0">
                <a:effectLst>
                  <a:outerShdw blurRad="38100" dist="38100" dir="2700000" algn="tl">
                    <a:srgbClr val="000000">
                      <a:alpha val="43137"/>
                    </a:srgbClr>
                  </a:outerShdw>
                </a:effectLst>
                <a:latin typeface="Arial" pitchFamily="34" charset="0"/>
                <a:cs typeface="Arial" pitchFamily="34" charset="0"/>
              </a:rPr>
              <a:t> </a:t>
            </a:r>
            <a:r>
              <a:rPr lang="ru-RU" sz="9200" b="1" i="1" dirty="0" err="1" smtClean="0">
                <a:effectLst>
                  <a:outerShdw blurRad="38100" dist="38100" dir="2700000" algn="tl">
                    <a:srgbClr val="000000">
                      <a:alpha val="43137"/>
                    </a:srgbClr>
                  </a:outerShdw>
                </a:effectLst>
                <a:latin typeface="Arial" pitchFamily="34" charset="0"/>
                <a:cs typeface="Arial" pitchFamily="34" charset="0"/>
              </a:rPr>
              <a:t>və ya</a:t>
            </a:r>
            <a:r>
              <a:rPr lang="ru-RU" sz="9200" b="1" i="1" dirty="0" smtClean="0">
                <a:effectLst>
                  <a:outerShdw blurRad="38100" dist="38100" dir="2700000" algn="tl">
                    <a:srgbClr val="000000">
                      <a:alpha val="43137"/>
                    </a:srgbClr>
                  </a:outerShdw>
                </a:effectLst>
                <a:latin typeface="Arial" pitchFamily="34" charset="0"/>
                <a:cs typeface="Arial" pitchFamily="34" charset="0"/>
              </a:rPr>
              <a:t> </a:t>
            </a:r>
            <a:r>
              <a:rPr lang="ru-RU" sz="9200" b="1" i="1" dirty="0" err="1" smtClean="0">
                <a:effectLst>
                  <a:outerShdw blurRad="38100" dist="38100" dir="2700000" algn="tl">
                    <a:srgbClr val="000000">
                      <a:alpha val="43137"/>
                    </a:srgbClr>
                  </a:outerShdw>
                </a:effectLst>
                <a:latin typeface="Arial" pitchFamily="34" charset="0"/>
                <a:cs typeface="Arial" pitchFamily="34" charset="0"/>
              </a:rPr>
              <a:t>digər birmə</a:t>
            </a:r>
            <a:r>
              <a:rPr lang="az-Latn-AZ" sz="9200" b="1" i="1" dirty="0" smtClean="0">
                <a:effectLst>
                  <a:outerShdw blurRad="38100" dist="38100" dir="2700000" algn="tl">
                    <a:srgbClr val="000000">
                      <a:alpha val="43137"/>
                    </a:srgbClr>
                  </a:outerShdw>
                </a:effectLst>
                <a:latin typeface="Arial" pitchFamily="34" charset="0"/>
                <a:cs typeface="Arial" pitchFamily="34" charset="0"/>
              </a:rPr>
              <a:t>-</a:t>
            </a:r>
            <a:r>
              <a:rPr lang="ru-RU" sz="9200" b="1" i="1" dirty="0" err="1" smtClean="0">
                <a:effectLst>
                  <a:outerShdw blurRad="38100" dist="38100" dir="2700000" algn="tl">
                    <a:srgbClr val="000000">
                      <a:alpha val="43137"/>
                    </a:srgbClr>
                  </a:outerShdw>
                </a:effectLst>
                <a:latin typeface="Arial" pitchFamily="34" charset="0"/>
                <a:cs typeface="Arial" pitchFamily="34" charset="0"/>
              </a:rPr>
              <a:t>nalı variantı əks etdir</a:t>
            </a:r>
            <a:r>
              <a:rPr lang="az-Latn-AZ" sz="9200" b="1" i="1" dirty="0" err="1" smtClean="0">
                <a:effectLst>
                  <a:outerShdw blurRad="38100" dist="38100" dir="2700000" algn="tl">
                    <a:srgbClr val="000000">
                      <a:alpha val="43137"/>
                    </a:srgbClr>
                  </a:outerShdw>
                </a:effectLst>
                <a:latin typeface="Arial" pitchFamily="34" charset="0"/>
                <a:cs typeface="Arial" pitchFamily="34" charset="0"/>
              </a:rPr>
              <a:t>ilir</a:t>
            </a:r>
            <a:r>
              <a:rPr lang="az-Latn-AZ" sz="9200" b="1" i="1" dirty="0" smtClean="0">
                <a:effectLst>
                  <a:outerShdw blurRad="38100" dist="38100" dir="2700000" algn="tl">
                    <a:srgbClr val="000000">
                      <a:alpha val="43137"/>
                    </a:srgbClr>
                  </a:outerShdw>
                </a:effectLst>
                <a:latin typeface="Arial" pitchFamily="34" charset="0"/>
                <a:cs typeface="Arial" pitchFamily="34" charset="0"/>
              </a:rPr>
              <a:t>.</a:t>
            </a:r>
            <a:endParaRPr lang="ru-RU" sz="9200" b="1" i="1" dirty="0" smtClean="0">
              <a:effectLst>
                <a:outerShdw blurRad="38100" dist="38100" dir="2700000" algn="tl">
                  <a:srgbClr val="000000">
                    <a:alpha val="43137"/>
                  </a:srgbClr>
                </a:outerShdw>
              </a:effectLst>
              <a:latin typeface="Arial" pitchFamily="34" charset="0"/>
              <a:cs typeface="Arial" pitchFamily="34" charset="0"/>
            </a:endParaRPr>
          </a:p>
          <a:p>
            <a:pPr marL="179388" indent="-179388" algn="just">
              <a:lnSpc>
                <a:spcPct val="120000"/>
              </a:lnSpc>
              <a:spcBef>
                <a:spcPts val="0"/>
              </a:spcBef>
            </a:pPr>
            <a:r>
              <a:rPr lang="az-Latn-AZ" sz="92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Təsviri - </a:t>
            </a:r>
            <a:r>
              <a:rPr lang="az-Latn-AZ" sz="9200" b="1" i="1" dirty="0" smtClean="0">
                <a:effectLst>
                  <a:outerShdw blurRad="38100" dist="38100" dir="2700000" algn="tl">
                    <a:srgbClr val="000000">
                      <a:alpha val="43137"/>
                    </a:srgbClr>
                  </a:outerShdw>
                </a:effectLst>
                <a:latin typeface="Arial" pitchFamily="34" charset="0"/>
                <a:cs typeface="Arial" pitchFamily="34" charset="0"/>
              </a:rPr>
              <a:t>müxtəlif xüsusiyyətlərlə, əlamət-</a:t>
            </a:r>
            <a:r>
              <a:rPr lang="az-Latn-AZ" sz="9200" b="1" i="1" dirty="0" err="1" smtClean="0">
                <a:effectLst>
                  <a:outerShdw blurRad="38100" dist="38100" dir="2700000" algn="tl">
                    <a:srgbClr val="000000">
                      <a:alpha val="43137"/>
                    </a:srgbClr>
                  </a:outerShdw>
                </a:effectLst>
                <a:latin typeface="Arial" pitchFamily="34" charset="0"/>
                <a:cs typeface="Arial" pitchFamily="34" charset="0"/>
              </a:rPr>
              <a:t>lərlə</a:t>
            </a:r>
            <a:r>
              <a:rPr lang="az-Latn-AZ" sz="9200" b="1" i="1" dirty="0" smtClean="0">
                <a:effectLst>
                  <a:outerShdw blurRad="38100" dist="38100" dir="2700000" algn="tl">
                    <a:srgbClr val="000000">
                      <a:alpha val="43137"/>
                    </a:srgbClr>
                  </a:outerShdw>
                </a:effectLst>
                <a:latin typeface="Arial" pitchFamily="34" charset="0"/>
                <a:cs typeface="Arial" pitchFamily="34" charset="0"/>
              </a:rPr>
              <a:t> və anlayışlar sistemi ilə davranış qaydası qısaca və dürüst ifadəsidir.</a:t>
            </a:r>
            <a:endParaRPr lang="ru-RU" sz="9200" b="1" i="1" dirty="0" smtClean="0">
              <a:effectLst>
                <a:outerShdw blurRad="38100" dist="38100" dir="2700000" algn="tl">
                  <a:srgbClr val="000000">
                    <a:alpha val="43137"/>
                  </a:srgbClr>
                </a:outerShdw>
              </a:effectLst>
              <a:latin typeface="Arial" pitchFamily="34" charset="0"/>
              <a:cs typeface="Arial" pitchFamily="34" charset="0"/>
            </a:endParaRPr>
          </a:p>
          <a:p>
            <a:pPr marL="179388" indent="-179388" algn="just">
              <a:lnSpc>
                <a:spcPct val="120000"/>
              </a:lnSpc>
              <a:spcBef>
                <a:spcPts val="0"/>
              </a:spcBef>
            </a:pPr>
            <a:r>
              <a:rPr lang="az-Latn-AZ" sz="92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Göndərici - </a:t>
            </a:r>
            <a:r>
              <a:rPr lang="az-Latn-AZ" sz="9200" b="1" i="1" dirty="0" smtClean="0">
                <a:effectLst>
                  <a:outerShdw blurRad="38100" dist="38100" dir="2700000" algn="tl">
                    <a:srgbClr val="000000">
                      <a:alpha val="43137"/>
                    </a:srgbClr>
                  </a:outerShdw>
                </a:effectLst>
                <a:latin typeface="Arial" pitchFamily="34" charset="0"/>
                <a:cs typeface="Arial" pitchFamily="34" charset="0"/>
              </a:rPr>
              <a:t>istifadəçi həmin normativ hüquqi aktın digər normasında göstərilən davranış qaydasına göndərilir.</a:t>
            </a:r>
          </a:p>
          <a:p>
            <a:pPr marL="179388" indent="-179388" algn="just">
              <a:lnSpc>
                <a:spcPct val="120000"/>
              </a:lnSpc>
              <a:spcBef>
                <a:spcPts val="0"/>
              </a:spcBef>
            </a:pPr>
            <a:r>
              <a:rPr lang="az-Latn-AZ" sz="92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Blanket</a:t>
            </a:r>
            <a:r>
              <a:rPr lang="az-Latn-AZ" sz="92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 </a:t>
            </a:r>
            <a:r>
              <a:rPr lang="az-Latn-AZ" sz="9200" b="1" i="1" dirty="0" smtClean="0">
                <a:effectLst>
                  <a:outerShdw blurRad="38100" dist="38100" dir="2700000" algn="tl">
                    <a:srgbClr val="000000">
                      <a:alpha val="43137"/>
                    </a:srgbClr>
                  </a:outerShdw>
                </a:effectLst>
                <a:latin typeface="Arial" pitchFamily="34" charset="0"/>
                <a:cs typeface="Arial" pitchFamily="34" charset="0"/>
              </a:rPr>
              <a:t>istifadəçi digər normativ hüquqi mənbəyə (qanunvericilik aktına) istinad etməlidir. </a:t>
            </a:r>
            <a:endParaRPr lang="ru-RU" sz="9200" b="1" i="1" dirty="0" smtClean="0">
              <a:effectLst>
                <a:outerShdw blurRad="38100" dist="38100" dir="2700000" algn="tl">
                  <a:srgbClr val="000000">
                    <a:alpha val="43137"/>
                  </a:srgbClr>
                </a:outerShdw>
              </a:effectLst>
              <a:latin typeface="Arial" pitchFamily="34" charset="0"/>
              <a:cs typeface="Arial" pitchFamily="34" charset="0"/>
            </a:endParaRP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643050"/>
          </a:xfrm>
          <a:solidFill>
            <a:schemeClr val="tx1"/>
          </a:solidFill>
        </p:spPr>
        <p:txBody>
          <a:bodyPr>
            <a:normAutofit/>
          </a:bodyPr>
          <a:lstStyle/>
          <a:p>
            <a:r>
              <a:rPr lang="az-Latn-AZ" sz="40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SANKSİYANIN ANLAYIŞI VƏ NÖVLƏRİ</a:t>
            </a:r>
            <a:endParaRPr lang="ru-RU" sz="4000" b="1" i="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Содержимое 2"/>
          <p:cNvSpPr>
            <a:spLocks noGrp="1"/>
          </p:cNvSpPr>
          <p:nvPr>
            <p:ph idx="1"/>
          </p:nvPr>
        </p:nvSpPr>
        <p:spPr>
          <a:xfrm>
            <a:off x="457200" y="1714488"/>
            <a:ext cx="8229600" cy="4929222"/>
          </a:xfrm>
        </p:spPr>
        <p:txBody>
          <a:bodyPr>
            <a:noAutofit/>
          </a:bodyPr>
          <a:lstStyle/>
          <a:p>
            <a:pPr marL="0" indent="0" algn="just">
              <a:buNone/>
            </a:pPr>
            <a:r>
              <a:rPr lang="ru-RU" sz="33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Sanksiya</a:t>
            </a:r>
            <a:r>
              <a:rPr lang="ru-RU" sz="33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az-Latn-AZ" sz="33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300" b="1" i="1" dirty="0" err="1" smtClean="0">
                <a:effectLst>
                  <a:outerShdw blurRad="38100" dist="38100" dir="2700000" algn="tl">
                    <a:srgbClr val="000000">
                      <a:alpha val="43137"/>
                    </a:srgbClr>
                  </a:outerShdw>
                </a:effectLst>
                <a:latin typeface="Arial" pitchFamily="34" charset="0"/>
                <a:cs typeface="Arial" pitchFamily="34" charset="0"/>
              </a:rPr>
              <a:t>hüquq</a:t>
            </a:r>
            <a:r>
              <a:rPr lang="ru-RU" sz="3300" b="1" i="1" dirty="0" smtClean="0">
                <a:effectLst>
                  <a:outerShdw blurRad="38100" dist="38100" dir="2700000" algn="tl">
                    <a:srgbClr val="000000">
                      <a:alpha val="43137"/>
                    </a:srgbClr>
                  </a:outerShdw>
                </a:effectLst>
                <a:latin typeface="Arial" pitchFamily="34" charset="0"/>
                <a:cs typeface="Arial" pitchFamily="34" charset="0"/>
              </a:rPr>
              <a:t> </a:t>
            </a:r>
            <a:r>
              <a:rPr lang="ru-RU" sz="3300" b="1" i="1" dirty="0" err="1" smtClean="0">
                <a:effectLst>
                  <a:outerShdw blurRad="38100" dist="38100" dir="2700000" algn="tl">
                    <a:srgbClr val="000000">
                      <a:alpha val="43137"/>
                    </a:srgbClr>
                  </a:outerShdw>
                </a:effectLst>
                <a:latin typeface="Arial" pitchFamily="34" charset="0"/>
                <a:cs typeface="Arial" pitchFamily="34" charset="0"/>
              </a:rPr>
              <a:t>normasını pozana</a:t>
            </a:r>
            <a:r>
              <a:rPr lang="ru-RU" sz="3300" b="1" i="1" dirty="0" smtClean="0">
                <a:effectLst>
                  <a:outerShdw blurRad="38100" dist="38100" dir="2700000" algn="tl">
                    <a:srgbClr val="000000">
                      <a:alpha val="43137"/>
                    </a:srgbClr>
                  </a:outerShdw>
                </a:effectLst>
                <a:latin typeface="Arial" pitchFamily="34" charset="0"/>
                <a:cs typeface="Arial" pitchFamily="34" charset="0"/>
              </a:rPr>
              <a:t> </a:t>
            </a:r>
            <a:r>
              <a:rPr lang="ru-RU" sz="33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ru-RU" sz="33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müvafiq</a:t>
            </a:r>
            <a:r>
              <a:rPr lang="ru-RU" sz="33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3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tələblərə riayət etməyən və ya</a:t>
            </a:r>
            <a:r>
              <a:rPr lang="ru-RU" sz="33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3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göstərişləri icra</a:t>
            </a:r>
            <a:r>
              <a:rPr lang="ru-RU" sz="33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3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etməyən</a:t>
            </a:r>
            <a:r>
              <a:rPr lang="az-Latn-AZ" sz="33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ə</a:t>
            </a:r>
            <a:r>
              <a:rPr lang="ru-RU" sz="33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ru-RU" sz="3300" b="1" i="1" dirty="0" smtClean="0">
                <a:effectLst>
                  <a:outerShdw blurRad="38100" dist="38100" dir="2700000" algn="tl">
                    <a:srgbClr val="000000">
                      <a:alpha val="43137"/>
                    </a:srgbClr>
                  </a:outerShdw>
                </a:effectLst>
                <a:latin typeface="Arial" pitchFamily="34" charset="0"/>
                <a:cs typeface="Arial" pitchFamily="34" charset="0"/>
              </a:rPr>
              <a:t> </a:t>
            </a:r>
            <a:r>
              <a:rPr lang="ru-RU" sz="3300" b="1" i="1" dirty="0" err="1" smtClean="0">
                <a:effectLst>
                  <a:outerShdw blurRad="38100" dist="38100" dir="2700000" algn="tl">
                    <a:srgbClr val="000000">
                      <a:alpha val="43137"/>
                    </a:srgbClr>
                  </a:outerShdw>
                </a:effectLst>
                <a:latin typeface="Arial" pitchFamily="34" charset="0"/>
                <a:cs typeface="Arial" pitchFamily="34" charset="0"/>
              </a:rPr>
              <a:t>qarşı tətbiq edilən təsir tədbirlərini əks etdir</a:t>
            </a:r>
            <a:r>
              <a:rPr lang="az-Latn-AZ" sz="3300" b="1" i="1" dirty="0" smtClean="0">
                <a:effectLst>
                  <a:outerShdw blurRad="38100" dist="38100" dir="2700000" algn="tl">
                    <a:srgbClr val="000000">
                      <a:alpha val="43137"/>
                    </a:srgbClr>
                  </a:outerShdw>
                </a:effectLst>
                <a:latin typeface="Arial" pitchFamily="34" charset="0"/>
                <a:cs typeface="Arial" pitchFamily="34" charset="0"/>
              </a:rPr>
              <a:t>ən </a:t>
            </a:r>
            <a:r>
              <a:rPr lang="az-Latn-AZ" sz="3300" b="1" i="1" u="sng" dirty="0" smtClean="0">
                <a:effectLst>
                  <a:outerShdw blurRad="38100" dist="38100" dir="2700000" algn="tl">
                    <a:srgbClr val="000000">
                      <a:alpha val="43137"/>
                    </a:srgbClr>
                  </a:outerShdw>
                </a:effectLst>
                <a:latin typeface="Arial" pitchFamily="34" charset="0"/>
                <a:cs typeface="Arial" pitchFamily="34" charset="0"/>
              </a:rPr>
              <a:t>struktur elementidir.</a:t>
            </a:r>
          </a:p>
          <a:p>
            <a:pPr marL="0" indent="0" algn="ctr">
              <a:buNone/>
            </a:pPr>
            <a:r>
              <a:rPr lang="az-Latn-AZ" sz="33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a:t>
            </a:r>
            <a:r>
              <a:rPr lang="ru-RU" sz="33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anksiyanın növ</a:t>
            </a:r>
            <a:r>
              <a:rPr lang="az-Latn-AZ" sz="33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ləri</a:t>
            </a:r>
            <a:r>
              <a:rPr lang="ru-RU" sz="33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p>
          <a:p>
            <a:r>
              <a:rPr lang="az-Latn-AZ" sz="3300" b="1" i="1" dirty="0" smtClean="0">
                <a:effectLst>
                  <a:outerShdw blurRad="38100" dist="38100" dir="2700000" algn="tl">
                    <a:srgbClr val="000000">
                      <a:alpha val="43137"/>
                    </a:srgbClr>
                  </a:outerShdw>
                </a:effectLst>
                <a:latin typeface="Arial" pitchFamily="34" charset="0"/>
                <a:cs typeface="Arial" pitchFamily="34" charset="0"/>
              </a:rPr>
              <a:t>m</a:t>
            </a:r>
            <a:r>
              <a:rPr lang="ru-RU" sz="3300" b="1" i="1" dirty="0" err="1" smtClean="0">
                <a:effectLst>
                  <a:outerShdw blurRad="38100" dist="38100" dir="2700000" algn="tl">
                    <a:srgbClr val="000000">
                      <a:alpha val="43137"/>
                    </a:srgbClr>
                  </a:outerShdw>
                </a:effectLst>
                <a:latin typeface="Arial" pitchFamily="34" charset="0"/>
                <a:cs typeface="Arial" pitchFamily="34" charset="0"/>
              </a:rPr>
              <a:t>ütləq-müəyyən;</a:t>
            </a:r>
            <a:endParaRPr lang="ru-RU" sz="3300" b="1" i="1" dirty="0" smtClean="0">
              <a:effectLst>
                <a:outerShdw blurRad="38100" dist="38100" dir="2700000" algn="tl">
                  <a:srgbClr val="000000">
                    <a:alpha val="43137"/>
                  </a:srgbClr>
                </a:outerShdw>
              </a:effectLst>
              <a:latin typeface="Arial" pitchFamily="34" charset="0"/>
              <a:cs typeface="Arial" pitchFamily="34" charset="0"/>
            </a:endParaRPr>
          </a:p>
          <a:p>
            <a:r>
              <a:rPr lang="az-Latn-AZ" sz="3300" b="1" i="1" dirty="0" smtClean="0">
                <a:effectLst>
                  <a:outerShdw blurRad="38100" dist="38100" dir="2700000" algn="tl">
                    <a:srgbClr val="000000">
                      <a:alpha val="43137"/>
                    </a:srgbClr>
                  </a:outerShdw>
                </a:effectLst>
                <a:latin typeface="Arial" pitchFamily="34" charset="0"/>
                <a:cs typeface="Arial" pitchFamily="34" charset="0"/>
              </a:rPr>
              <a:t>n</a:t>
            </a:r>
            <a:r>
              <a:rPr lang="ru-RU" sz="3300" b="1" i="1" dirty="0" err="1" smtClean="0">
                <a:effectLst>
                  <a:outerShdw blurRad="38100" dist="38100" dir="2700000" algn="tl">
                    <a:srgbClr val="000000">
                      <a:alpha val="43137"/>
                    </a:srgbClr>
                  </a:outerShdw>
                </a:effectLst>
                <a:latin typeface="Arial" pitchFamily="34" charset="0"/>
                <a:cs typeface="Arial" pitchFamily="34" charset="0"/>
              </a:rPr>
              <a:t>isbi-müəyyən;</a:t>
            </a:r>
            <a:endParaRPr lang="ru-RU" sz="3300" b="1" i="1" dirty="0" smtClean="0">
              <a:effectLst>
                <a:outerShdw blurRad="38100" dist="38100" dir="2700000" algn="tl">
                  <a:srgbClr val="000000">
                    <a:alpha val="43137"/>
                  </a:srgbClr>
                </a:outerShdw>
              </a:effectLst>
              <a:latin typeface="Arial" pitchFamily="34" charset="0"/>
              <a:cs typeface="Arial" pitchFamily="34" charset="0"/>
            </a:endParaRPr>
          </a:p>
          <a:p>
            <a:r>
              <a:rPr lang="az-Latn-AZ" sz="3300" b="1" i="1" dirty="0" smtClean="0">
                <a:effectLst>
                  <a:outerShdw blurRad="38100" dist="38100" dir="2700000" algn="tl">
                    <a:srgbClr val="000000">
                      <a:alpha val="43137"/>
                    </a:srgbClr>
                  </a:outerShdw>
                </a:effectLst>
                <a:latin typeface="Arial" pitchFamily="34" charset="0"/>
                <a:cs typeface="Arial" pitchFamily="34" charset="0"/>
              </a:rPr>
              <a:t>a</a:t>
            </a:r>
            <a:r>
              <a:rPr lang="ru-RU" sz="3300" b="1" i="1" dirty="0" err="1" smtClean="0">
                <a:effectLst>
                  <a:outerShdw blurRad="38100" dist="38100" dir="2700000" algn="tl">
                    <a:srgbClr val="000000">
                      <a:alpha val="43137"/>
                    </a:srgbClr>
                  </a:outerShdw>
                </a:effectLst>
                <a:latin typeface="Arial" pitchFamily="34" charset="0"/>
                <a:cs typeface="Arial" pitchFamily="34" charset="0"/>
              </a:rPr>
              <a:t>lternativ</a:t>
            </a:r>
            <a:r>
              <a:rPr lang="ru-RU" sz="3300" b="1" i="1" dirty="0" smtClean="0">
                <a:effectLst>
                  <a:outerShdw blurRad="38100" dist="38100" dir="2700000" algn="tl">
                    <a:srgbClr val="000000">
                      <a:alpha val="43137"/>
                    </a:srgbClr>
                  </a:outerShdw>
                </a:effectLst>
                <a:latin typeface="Arial" pitchFamily="34" charset="0"/>
                <a:cs typeface="Arial" pitchFamily="34" charset="0"/>
              </a:rPr>
              <a:t>. </a:t>
            </a:r>
            <a:endParaRPr lang="ru-RU" sz="33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buNone/>
            </a:pPr>
            <a:endParaRPr lang="ru-RU"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571612"/>
          </a:xfrm>
          <a:solidFill>
            <a:schemeClr val="tx1"/>
          </a:solidFill>
        </p:spPr>
        <p:txBody>
          <a:bodyPr>
            <a:normAutofit/>
          </a:bodyPr>
          <a:lstStyle/>
          <a:p>
            <a:r>
              <a:rPr lang="az-Latn-AZ"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Sual 3. </a:t>
            </a:r>
            <a:r>
              <a:rPr lang="ru-RU"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İnzibati</a:t>
            </a:r>
            <a:r>
              <a:rPr lang="az-Latn-AZ"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ru-RU"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hüquq</a:t>
            </a:r>
            <a:r>
              <a:rPr lang="ru-RU"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ru-RU"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normalarının</a:t>
            </a:r>
            <a:r>
              <a:rPr lang="ru-RU"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növləri</a:t>
            </a:r>
            <a:endParaRPr lang="ru-RU" b="1" i="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Содержимое 2"/>
          <p:cNvSpPr>
            <a:spLocks noGrp="1"/>
          </p:cNvSpPr>
          <p:nvPr>
            <p:ph idx="1"/>
          </p:nvPr>
        </p:nvSpPr>
        <p:spPr>
          <a:xfrm>
            <a:off x="457200" y="1643050"/>
            <a:ext cx="8229600" cy="5000660"/>
          </a:xfrm>
        </p:spPr>
        <p:txBody>
          <a:bodyPr>
            <a:normAutofit lnSpcReduction="10000"/>
          </a:bodyPr>
          <a:lstStyle/>
          <a:p>
            <a:pPr marL="0" indent="0" algn="just">
              <a:buNone/>
            </a:pPr>
            <a:r>
              <a:rPr lang="ru-RU" sz="3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İnzibati</a:t>
            </a:r>
            <a:r>
              <a:rPr lang="az-Latn-AZ" sz="3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hüquq</a:t>
            </a:r>
            <a:r>
              <a:rPr lang="ru-RU" sz="3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normalarının</a:t>
            </a:r>
            <a:r>
              <a:rPr lang="ru-RU" sz="3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hüqu</a:t>
            </a:r>
            <a:r>
              <a:rPr lang="az-Latn-AZ" sz="3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ru-RU" sz="3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qi</a:t>
            </a:r>
            <a:r>
              <a:rPr lang="ru-RU" sz="3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məzmununun xarakter</a:t>
            </a:r>
            <a:r>
              <a:rPr lang="az-Latn-AZ" sz="3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inə görə</a:t>
            </a:r>
            <a:r>
              <a:rPr lang="ru-RU" sz="3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növləri:</a:t>
            </a:r>
            <a:endParaRPr lang="ru-RU" sz="3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r>
              <a:rPr lang="ru-RU" sz="3800" b="1" i="1" dirty="0" err="1" smtClean="0">
                <a:effectLst>
                  <a:outerShdw blurRad="38100" dist="38100" dir="2700000" algn="tl">
                    <a:srgbClr val="000000">
                      <a:alpha val="43137"/>
                    </a:srgbClr>
                  </a:outerShdw>
                </a:effectLst>
                <a:latin typeface="Arial" pitchFamily="34" charset="0"/>
                <a:cs typeface="Arial" pitchFamily="34" charset="0"/>
              </a:rPr>
              <a:t>məcburedici normalar</a:t>
            </a:r>
            <a:r>
              <a:rPr lang="ru-RU" sz="3800" b="1" i="1" dirty="0" smtClean="0">
                <a:effectLst>
                  <a:outerShdw blurRad="38100" dist="38100" dir="2700000" algn="tl">
                    <a:srgbClr val="000000">
                      <a:alpha val="43137"/>
                    </a:srgbClr>
                  </a:outerShdw>
                </a:effectLst>
                <a:latin typeface="Arial" pitchFamily="34" charset="0"/>
                <a:cs typeface="Arial" pitchFamily="34" charset="0"/>
              </a:rPr>
              <a:t>;</a:t>
            </a:r>
          </a:p>
          <a:p>
            <a:r>
              <a:rPr lang="ru-RU" sz="3800" b="1" i="1" dirty="0" err="1" smtClean="0">
                <a:effectLst>
                  <a:outerShdw blurRad="38100" dist="38100" dir="2700000" algn="tl">
                    <a:srgbClr val="000000">
                      <a:alpha val="43137"/>
                    </a:srgbClr>
                  </a:outerShdw>
                </a:effectLst>
                <a:latin typeface="Arial" pitchFamily="34" charset="0"/>
                <a:cs typeface="Arial" pitchFamily="34" charset="0"/>
              </a:rPr>
              <a:t>qadağanedici</a:t>
            </a:r>
            <a:r>
              <a:rPr lang="ru-RU" sz="3800" b="1" i="1" dirty="0" smtClean="0">
                <a:effectLst>
                  <a:outerShdw blurRad="38100" dist="38100" dir="2700000" algn="tl">
                    <a:srgbClr val="000000">
                      <a:alpha val="43137"/>
                    </a:srgbClr>
                  </a:outerShdw>
                </a:effectLst>
                <a:latin typeface="Arial" pitchFamily="34" charset="0"/>
                <a:cs typeface="Arial" pitchFamily="34" charset="0"/>
              </a:rPr>
              <a:t> </a:t>
            </a:r>
            <a:r>
              <a:rPr lang="ru-RU" sz="3800" b="1" i="1" dirty="0" err="1" smtClean="0">
                <a:effectLst>
                  <a:outerShdw blurRad="38100" dist="38100" dir="2700000" algn="tl">
                    <a:srgbClr val="000000">
                      <a:alpha val="43137"/>
                    </a:srgbClr>
                  </a:outerShdw>
                </a:effectLst>
                <a:latin typeface="Arial" pitchFamily="34" charset="0"/>
                <a:cs typeface="Arial" pitchFamily="34" charset="0"/>
              </a:rPr>
              <a:t>normalar</a:t>
            </a:r>
            <a:r>
              <a:rPr lang="ru-RU" sz="3800" b="1" i="1" dirty="0" smtClean="0">
                <a:effectLst>
                  <a:outerShdw blurRad="38100" dist="38100" dir="2700000" algn="tl">
                    <a:srgbClr val="000000">
                      <a:alpha val="43137"/>
                    </a:srgbClr>
                  </a:outerShdw>
                </a:effectLst>
                <a:latin typeface="Arial" pitchFamily="34" charset="0"/>
                <a:cs typeface="Arial" pitchFamily="34" charset="0"/>
              </a:rPr>
              <a:t>;</a:t>
            </a:r>
          </a:p>
          <a:p>
            <a:r>
              <a:rPr lang="ru-RU" sz="3800" b="1" i="1" dirty="0" err="1" smtClean="0">
                <a:effectLst>
                  <a:outerShdw blurRad="38100" dist="38100" dir="2700000" algn="tl">
                    <a:srgbClr val="000000">
                      <a:alpha val="43137"/>
                    </a:srgbClr>
                  </a:outerShdw>
                </a:effectLst>
                <a:latin typeface="Arial" pitchFamily="34" charset="0"/>
                <a:cs typeface="Arial" pitchFamily="34" charset="0"/>
              </a:rPr>
              <a:t>səlahiyyətverici normalar</a:t>
            </a:r>
            <a:r>
              <a:rPr lang="ru-RU" sz="3800" b="1" i="1" dirty="0" smtClean="0">
                <a:effectLst>
                  <a:outerShdw blurRad="38100" dist="38100" dir="2700000" algn="tl">
                    <a:srgbClr val="000000">
                      <a:alpha val="43137"/>
                    </a:srgbClr>
                  </a:outerShdw>
                </a:effectLst>
                <a:latin typeface="Arial" pitchFamily="34" charset="0"/>
                <a:cs typeface="Arial" pitchFamily="34" charset="0"/>
              </a:rPr>
              <a:t>;</a:t>
            </a:r>
          </a:p>
          <a:p>
            <a:r>
              <a:rPr lang="ru-RU" sz="3800" b="1" i="1" dirty="0" err="1" smtClean="0">
                <a:effectLst>
                  <a:outerShdw blurRad="38100" dist="38100" dir="2700000" algn="tl">
                    <a:srgbClr val="000000">
                      <a:alpha val="43137"/>
                    </a:srgbClr>
                  </a:outerShdw>
                </a:effectLst>
                <a:latin typeface="Arial" pitchFamily="34" charset="0"/>
                <a:cs typeface="Arial" pitchFamily="34" charset="0"/>
              </a:rPr>
              <a:t>həvəsləndirici normalar</a:t>
            </a:r>
            <a:r>
              <a:rPr lang="ru-RU" sz="3800" b="1" i="1" dirty="0" smtClean="0">
                <a:effectLst>
                  <a:outerShdw blurRad="38100" dist="38100" dir="2700000" algn="tl">
                    <a:srgbClr val="000000">
                      <a:alpha val="43137"/>
                    </a:srgbClr>
                  </a:outerShdw>
                </a:effectLst>
                <a:latin typeface="Arial" pitchFamily="34" charset="0"/>
                <a:cs typeface="Arial" pitchFamily="34" charset="0"/>
              </a:rPr>
              <a:t>;</a:t>
            </a:r>
          </a:p>
          <a:p>
            <a:r>
              <a:rPr lang="ru-RU" sz="3800" b="1" i="1" dirty="0" err="1" smtClean="0">
                <a:effectLst>
                  <a:outerShdw blurRad="38100" dist="38100" dir="2700000" algn="tl">
                    <a:srgbClr val="000000">
                      <a:alpha val="43137"/>
                    </a:srgbClr>
                  </a:outerShdw>
                </a:effectLst>
                <a:latin typeface="Arial" pitchFamily="34" charset="0"/>
                <a:cs typeface="Arial" pitchFamily="34" charset="0"/>
              </a:rPr>
              <a:t>məsləhətverici normalar</a:t>
            </a:r>
            <a:r>
              <a:rPr lang="ru-RU" sz="3800" b="1" i="1" dirty="0" smtClean="0">
                <a:effectLst>
                  <a:outerShdw blurRad="38100" dist="38100" dir="2700000" algn="tl">
                    <a:srgbClr val="000000">
                      <a:alpha val="43137"/>
                    </a:srgbClr>
                  </a:outerShdw>
                </a:effectLst>
                <a:latin typeface="Arial" pitchFamily="34" charset="0"/>
                <a:cs typeface="Arial" pitchFamily="34" charset="0"/>
              </a:rPr>
              <a:t>.</a:t>
            </a:r>
          </a:p>
          <a:p>
            <a:pPr>
              <a:buNone/>
            </a:pPr>
            <a:endParaRPr lang="ru-RU" sz="3800"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a:solidFill>
            <a:schemeClr val="tx1"/>
          </a:solidFill>
        </p:spPr>
        <p:txBody>
          <a:bodyPr>
            <a:noAutofit/>
          </a:bodyPr>
          <a:lstStyle/>
          <a:p>
            <a:r>
              <a:rPr lang="az-Latn-AZ" sz="4100" b="1" i="1" dirty="0" smtClean="0">
                <a:solidFill>
                  <a:schemeClr val="bg1"/>
                </a:solidFill>
                <a:latin typeface="Arial" pitchFamily="34" charset="0"/>
                <a:cs typeface="Arial" pitchFamily="34" charset="0"/>
              </a:rPr>
              <a:t>İ</a:t>
            </a:r>
            <a:r>
              <a:rPr lang="ru-RU" sz="4100" b="1" i="1" dirty="0" err="1" smtClean="0">
                <a:solidFill>
                  <a:schemeClr val="bg1"/>
                </a:solidFill>
                <a:latin typeface="Arial" pitchFamily="34" charset="0"/>
                <a:cs typeface="Arial" pitchFamily="34" charset="0"/>
              </a:rPr>
              <a:t>nzibati</a:t>
            </a:r>
            <a:r>
              <a:rPr lang="ru-RU" sz="4100" b="1" i="1" dirty="0" smtClean="0">
                <a:solidFill>
                  <a:schemeClr val="bg1"/>
                </a:solidFill>
                <a:latin typeface="Arial" pitchFamily="34" charset="0"/>
                <a:cs typeface="Arial" pitchFamily="34" charset="0"/>
              </a:rPr>
              <a:t> </a:t>
            </a:r>
            <a:r>
              <a:rPr lang="ru-RU" sz="4100" b="1" i="1" dirty="0" err="1" smtClean="0">
                <a:solidFill>
                  <a:schemeClr val="bg1"/>
                </a:solidFill>
                <a:latin typeface="Arial" pitchFamily="34" charset="0"/>
                <a:cs typeface="Arial" pitchFamily="34" charset="0"/>
              </a:rPr>
              <a:t>hüquq</a:t>
            </a:r>
            <a:r>
              <a:rPr lang="ru-RU" sz="4100" b="1" i="1" dirty="0" smtClean="0">
                <a:solidFill>
                  <a:schemeClr val="bg1"/>
                </a:solidFill>
                <a:latin typeface="Arial" pitchFamily="34" charset="0"/>
                <a:cs typeface="Arial" pitchFamily="34" charset="0"/>
              </a:rPr>
              <a:t> </a:t>
            </a:r>
            <a:r>
              <a:rPr lang="ru-RU" sz="4100" b="1" i="1" dirty="0" err="1" smtClean="0">
                <a:solidFill>
                  <a:schemeClr val="bg1"/>
                </a:solidFill>
                <a:latin typeface="Arial" pitchFamily="34" charset="0"/>
                <a:cs typeface="Arial" pitchFamily="34" charset="0"/>
              </a:rPr>
              <a:t>normaları</a:t>
            </a:r>
            <a:r>
              <a:rPr lang="az-Latn-AZ" sz="4100" b="1" i="1" dirty="0" smtClean="0">
                <a:solidFill>
                  <a:schemeClr val="bg1"/>
                </a:solidFill>
                <a:latin typeface="Arial" pitchFamily="34" charset="0"/>
                <a:cs typeface="Arial" pitchFamily="34" charset="0"/>
              </a:rPr>
              <a:t>nın</a:t>
            </a:r>
            <a:r>
              <a:rPr lang="ru-RU" sz="4100" b="1" i="1" dirty="0" smtClean="0">
                <a:solidFill>
                  <a:schemeClr val="bg1"/>
                </a:solidFill>
                <a:latin typeface="Arial" pitchFamily="34" charset="0"/>
                <a:cs typeface="Arial" pitchFamily="34" charset="0"/>
              </a:rPr>
              <a:t> </a:t>
            </a:r>
            <a:r>
              <a:rPr lang="ru-RU" sz="4100" b="1" i="1" dirty="0" err="1" smtClean="0">
                <a:solidFill>
                  <a:schemeClr val="bg1"/>
                </a:solidFill>
                <a:latin typeface="Arial" pitchFamily="34" charset="0"/>
                <a:cs typeface="Arial" pitchFamily="34" charset="0"/>
              </a:rPr>
              <a:t>növlər</a:t>
            </a:r>
            <a:r>
              <a:rPr lang="az-Latn-AZ" sz="4100" b="1" i="1" dirty="0" smtClean="0">
                <a:solidFill>
                  <a:schemeClr val="bg1"/>
                </a:solidFill>
                <a:latin typeface="Arial" pitchFamily="34" charset="0"/>
                <a:cs typeface="Arial" pitchFamily="34" charset="0"/>
              </a:rPr>
              <a:t>i</a:t>
            </a:r>
            <a:endParaRPr lang="ru-RU" sz="4100" dirty="0">
              <a:solidFill>
                <a:schemeClr val="bg1"/>
              </a:solidFill>
              <a:latin typeface="Arial" pitchFamily="34" charset="0"/>
              <a:cs typeface="Arial" pitchFamily="34" charset="0"/>
            </a:endParaRPr>
          </a:p>
        </p:txBody>
      </p:sp>
      <p:sp>
        <p:nvSpPr>
          <p:cNvPr id="3" name="Содержимое 2"/>
          <p:cNvSpPr>
            <a:spLocks noGrp="1"/>
          </p:cNvSpPr>
          <p:nvPr>
            <p:ph idx="1"/>
          </p:nvPr>
        </p:nvSpPr>
        <p:spPr>
          <a:xfrm>
            <a:off x="457200" y="1340768"/>
            <a:ext cx="8229600" cy="5302942"/>
          </a:xfrm>
        </p:spPr>
        <p:txBody>
          <a:bodyPr>
            <a:normAutofit fontScale="92500"/>
          </a:bodyPr>
          <a:lstStyle/>
          <a:p>
            <a:pPr marL="0" indent="0" algn="just">
              <a:buNone/>
            </a:pPr>
            <a:r>
              <a:rPr lang="ru-RU" sz="41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Zamanda</a:t>
            </a:r>
            <a:r>
              <a:rPr lang="ru-RU" sz="41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1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təsirinə görə</a:t>
            </a:r>
            <a:r>
              <a:rPr lang="az-Latn-AZ" sz="41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az-Latn-AZ" sz="41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müddətli</a:t>
            </a:r>
            <a:r>
              <a:rPr lang="ru-RU" sz="4100" b="1" dirty="0" smtClean="0">
                <a:effectLst>
                  <a:outerShdw blurRad="38100" dist="38100" dir="2700000" algn="tl">
                    <a:srgbClr val="000000">
                      <a:alpha val="43137"/>
                    </a:srgbClr>
                  </a:outerShdw>
                </a:effectLst>
                <a:latin typeface="Arial" pitchFamily="34" charset="0"/>
                <a:cs typeface="Arial" pitchFamily="34" charset="0"/>
              </a:rPr>
              <a:t>;</a:t>
            </a:r>
            <a:r>
              <a:rPr lang="az-Latn-AZ" sz="4100" b="1" dirty="0" smtClean="0">
                <a:effectLst>
                  <a:outerShdw blurRad="38100" dist="38100" dir="2700000" algn="tl">
                    <a:srgbClr val="000000">
                      <a:alpha val="43137"/>
                    </a:srgbClr>
                  </a:outerShdw>
                </a:effectLst>
                <a:latin typeface="Arial" pitchFamily="34" charset="0"/>
                <a:cs typeface="Arial" pitchFamily="34" charset="0"/>
              </a:rPr>
              <a:t> m</a:t>
            </a:r>
            <a:r>
              <a:rPr lang="ru-RU" sz="4100" b="1" dirty="0" err="1" smtClean="0">
                <a:effectLst>
                  <a:outerShdw blurRad="38100" dist="38100" dir="2700000" algn="tl">
                    <a:srgbClr val="000000">
                      <a:alpha val="43137"/>
                    </a:srgbClr>
                  </a:outerShdw>
                </a:effectLst>
                <a:latin typeface="Arial" pitchFamily="34" charset="0"/>
                <a:cs typeface="Arial" pitchFamily="34" charset="0"/>
              </a:rPr>
              <a:t>üddətsiz</a:t>
            </a:r>
            <a:r>
              <a:rPr lang="az-Latn-AZ" sz="4100" b="1" dirty="0" smtClean="0">
                <a:effectLst>
                  <a:outerShdw blurRad="38100" dist="38100" dir="2700000" algn="tl">
                    <a:srgbClr val="000000">
                      <a:alpha val="43137"/>
                    </a:srgbClr>
                  </a:outerShdw>
                </a:effectLst>
                <a:latin typeface="Arial" pitchFamily="34" charset="0"/>
                <a:cs typeface="Arial" pitchFamily="34" charset="0"/>
              </a:rPr>
              <a:t>.</a:t>
            </a:r>
          </a:p>
          <a:p>
            <a:pPr marL="0" indent="0" algn="just">
              <a:buNone/>
            </a:pPr>
            <a:r>
              <a:rPr lang="ru-RU" sz="41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Məkanda təsirinə görə</a:t>
            </a:r>
            <a:r>
              <a:rPr lang="az-Latn-AZ" sz="41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az-Latn-AZ" sz="41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ümum</a:t>
            </a:r>
            <a:r>
              <a:rPr lang="az-Latn-AZ" sz="4100" b="1" dirty="0" smtClean="0">
                <a:effectLst>
                  <a:outerShdw blurRad="38100" dist="38100" dir="2700000" algn="tl">
                    <a:srgbClr val="000000">
                      <a:alpha val="43137"/>
                    </a:srgbClr>
                  </a:outerShdw>
                </a:effectLst>
                <a:latin typeface="Arial" pitchFamily="34" charset="0"/>
                <a:cs typeface="Arial" pitchFamily="34" charset="0"/>
              </a:rPr>
              <a:t>-</a:t>
            </a:r>
            <a:r>
              <a:rPr lang="ru-RU" sz="4100" b="1" dirty="0" err="1" smtClean="0">
                <a:effectLst>
                  <a:outerShdw blurRad="38100" dist="38100" dir="2700000" algn="tl">
                    <a:srgbClr val="000000">
                      <a:alpha val="43137"/>
                    </a:srgbClr>
                  </a:outerShdw>
                </a:effectLst>
                <a:latin typeface="Arial" pitchFamily="34" charset="0"/>
                <a:cs typeface="Arial" pitchFamily="34" charset="0"/>
              </a:rPr>
              <a:t>dövlət</a:t>
            </a:r>
            <a:r>
              <a:rPr lang="ru-RU" sz="4100" b="1" dirty="0" smtClean="0">
                <a:effectLst>
                  <a:outerShdw blurRad="38100" dist="38100" dir="2700000" algn="tl">
                    <a:srgbClr val="000000">
                      <a:alpha val="43137"/>
                    </a:srgbClr>
                  </a:outerShdw>
                </a:effectLst>
                <a:latin typeface="Arial" pitchFamily="34" charset="0"/>
                <a:cs typeface="Arial" pitchFamily="34" charset="0"/>
              </a:rPr>
              <a:t>;</a:t>
            </a:r>
            <a:r>
              <a:rPr lang="az-Latn-AZ"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muxtariyyət</a:t>
            </a:r>
            <a:r>
              <a:rPr lang="az-Latn-AZ"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yerli</a:t>
            </a:r>
            <a:r>
              <a:rPr lang="az-Latn-AZ"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lokal</a:t>
            </a:r>
            <a:r>
              <a:rPr lang="az-Latn-AZ"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xüsusi</a:t>
            </a:r>
            <a:r>
              <a:rPr lang="az-Latn-AZ" sz="4100" b="1" dirty="0" smtClean="0">
                <a:effectLst>
                  <a:outerShdw blurRad="38100" dist="38100" dir="2700000" algn="tl">
                    <a:srgbClr val="000000">
                      <a:alpha val="43137"/>
                    </a:srgbClr>
                  </a:outerShdw>
                </a:effectLst>
                <a:latin typeface="Arial" pitchFamily="34" charset="0"/>
                <a:cs typeface="Arial" pitchFamily="34" charset="0"/>
              </a:rPr>
              <a:t>.</a:t>
            </a:r>
            <a:r>
              <a:rPr lang="ru-RU" sz="4100" b="1" dirty="0" smtClean="0">
                <a:effectLst>
                  <a:outerShdw blurRad="38100" dist="38100" dir="2700000" algn="tl">
                    <a:srgbClr val="000000">
                      <a:alpha val="43137"/>
                    </a:srgbClr>
                  </a:outerShdw>
                </a:effectLst>
                <a:latin typeface="Arial" pitchFamily="34" charset="0"/>
                <a:cs typeface="Arial" pitchFamily="34" charset="0"/>
              </a:rPr>
              <a:t> </a:t>
            </a:r>
            <a:endParaRPr lang="az-Latn-AZ" sz="4100" b="1" dirty="0" smtClean="0">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ru-RU" sz="41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Fiziki</a:t>
            </a:r>
            <a:r>
              <a:rPr lang="ru-RU" sz="41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1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şəxslərə təsirinə görə:</a:t>
            </a:r>
            <a:r>
              <a:rPr lang="az-Latn-AZ" sz="41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bütün</a:t>
            </a:r>
            <a:r>
              <a:rPr lang="ru-RU"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vətəndaşlara</a:t>
            </a:r>
            <a:r>
              <a:rPr lang="ru-RU"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şamil</a:t>
            </a:r>
            <a:r>
              <a:rPr lang="ru-RU"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edilən</a:t>
            </a:r>
            <a:r>
              <a:rPr lang="ru-RU" sz="4100" b="1" dirty="0" smtClean="0">
                <a:effectLst>
                  <a:outerShdw blurRad="38100" dist="38100" dir="2700000" algn="tl">
                    <a:srgbClr val="000000">
                      <a:alpha val="43137"/>
                    </a:srgbClr>
                  </a:outerShdw>
                </a:effectLst>
                <a:latin typeface="Arial" pitchFamily="34" charset="0"/>
                <a:cs typeface="Arial" pitchFamily="34" charset="0"/>
              </a:rPr>
              <a:t>;</a:t>
            </a:r>
            <a:r>
              <a:rPr lang="az-Latn-AZ"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ayrı-ayrı</a:t>
            </a:r>
            <a:r>
              <a:rPr lang="ru-RU"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kateqoriya</a:t>
            </a:r>
            <a:r>
              <a:rPr lang="az-Latn-AZ" sz="4100" b="1" dirty="0" smtClean="0">
                <a:effectLst>
                  <a:outerShdw blurRad="38100" dist="38100" dir="2700000" algn="tl">
                    <a:srgbClr val="000000">
                      <a:alpha val="43137"/>
                    </a:srgbClr>
                  </a:outerShdw>
                </a:effectLst>
                <a:latin typeface="Arial" pitchFamily="34" charset="0"/>
                <a:cs typeface="Arial" pitchFamily="34" charset="0"/>
              </a:rPr>
              <a:t> şəxslərə</a:t>
            </a:r>
            <a:r>
              <a:rPr lang="ru-RU"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şamil</a:t>
            </a:r>
            <a:r>
              <a:rPr lang="ru-RU" sz="4100" b="1" dirty="0" smtClean="0">
                <a:effectLst>
                  <a:outerShdw blurRad="38100" dist="38100" dir="2700000" algn="tl">
                    <a:srgbClr val="000000">
                      <a:alpha val="43137"/>
                    </a:srgbClr>
                  </a:outerShdw>
                </a:effectLst>
                <a:latin typeface="Arial" pitchFamily="34" charset="0"/>
                <a:cs typeface="Arial" pitchFamily="34" charset="0"/>
              </a:rPr>
              <a:t> </a:t>
            </a:r>
            <a:r>
              <a:rPr lang="ru-RU" sz="4100" b="1" dirty="0" err="1" smtClean="0">
                <a:effectLst>
                  <a:outerShdw blurRad="38100" dist="38100" dir="2700000" algn="tl">
                    <a:srgbClr val="000000">
                      <a:alpha val="43137"/>
                    </a:srgbClr>
                  </a:outerShdw>
                </a:effectLst>
                <a:latin typeface="Arial" pitchFamily="34" charset="0"/>
                <a:cs typeface="Arial" pitchFamily="34" charset="0"/>
              </a:rPr>
              <a:t>edilən</a:t>
            </a:r>
            <a:r>
              <a:rPr lang="az-Latn-AZ" sz="4100" b="1" dirty="0" smtClean="0">
                <a:effectLst>
                  <a:outerShdw blurRad="38100" dist="38100" dir="2700000" algn="tl">
                    <a:srgbClr val="000000">
                      <a:alpha val="43137"/>
                    </a:srgbClr>
                  </a:outerShdw>
                </a:effectLst>
                <a:latin typeface="Arial" pitchFamily="34" charset="0"/>
                <a:cs typeface="Arial" pitchFamily="34" charset="0"/>
              </a:rPr>
              <a:t>.</a:t>
            </a:r>
            <a:endParaRPr lang="ru-RU" sz="4100" b="1" dirty="0" smtClean="0">
              <a:effectLst>
                <a:outerShdw blurRad="38100" dist="38100" dir="2700000" algn="tl">
                  <a:srgbClr val="000000">
                    <a:alpha val="43137"/>
                  </a:srgbClr>
                </a:outerShdw>
              </a:effectLst>
              <a:latin typeface="Arial" pitchFamily="34" charset="0"/>
              <a:cs typeface="Arial" pitchFamily="34" charset="0"/>
            </a:endParaRPr>
          </a:p>
          <a:p>
            <a:endParaRPr lang="ru-RU" b="1" dirty="0" smtClean="0">
              <a:latin typeface="Times New Roman" pitchFamily="18" charset="0"/>
              <a:cs typeface="Times New Roman" pitchFamily="18" charset="0"/>
            </a:endParaRPr>
          </a:p>
          <a:p>
            <a:endParaRPr lang="az-Latn-AZ" b="1" i="1" dirty="0" smtClean="0">
              <a:latin typeface="Times New Roman" pitchFamily="18" charset="0"/>
              <a:cs typeface="Times New Roman" pitchFamily="18" charset="0"/>
            </a:endParaRPr>
          </a:p>
          <a:p>
            <a:pPr marL="0" indent="0" algn="just">
              <a:buNone/>
            </a:pPr>
            <a:endParaRPr lang="ru-RU" b="1" i="1" dirty="0" smtClean="0">
              <a:latin typeface="Times New Roman" pitchFamily="18" charset="0"/>
              <a:cs typeface="Times New Roman" pitchFamily="18" charset="0"/>
            </a:endParaRPr>
          </a:p>
          <a:p>
            <a:endParaRPr lang="ru-RU"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071678"/>
          </a:xfrm>
          <a:solidFill>
            <a:schemeClr val="tx1"/>
          </a:solidFill>
        </p:spPr>
        <p:txBody>
          <a:bodyPr>
            <a:noAutofit/>
          </a:bodyPr>
          <a:lstStyle/>
          <a:p>
            <a:r>
              <a:rPr lang="az-Latn-AZ" sz="3700" b="1" i="1" dirty="0" smtClean="0">
                <a:effectLst>
                  <a:outerShdw blurRad="38100" dist="38100" dir="2700000" algn="tl">
                    <a:srgbClr val="000000">
                      <a:alpha val="43137"/>
                    </a:srgbClr>
                  </a:outerShdw>
                </a:effectLst>
                <a:latin typeface="Arial" pitchFamily="34" charset="0"/>
                <a:cs typeface="Arial" pitchFamily="34" charset="0"/>
              </a:rPr>
              <a:t/>
            </a:r>
            <a:br>
              <a:rPr lang="az-Latn-AZ" sz="3700" b="1" i="1" dirty="0" smtClean="0">
                <a:effectLst>
                  <a:outerShdw blurRad="38100" dist="38100" dir="2700000" algn="tl">
                    <a:srgbClr val="000000">
                      <a:alpha val="43137"/>
                    </a:srgbClr>
                  </a:outerShdw>
                </a:effectLst>
                <a:latin typeface="Arial" pitchFamily="34" charset="0"/>
                <a:cs typeface="Arial" pitchFamily="34" charset="0"/>
              </a:rPr>
            </a:br>
            <a:r>
              <a:rPr lang="az-Latn-AZ" sz="3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Sual 1. İnzibati-hüquqi tənzimləmə mexanizminin anlayışı və elementləri</a:t>
            </a:r>
            <a:r>
              <a:rPr lang="az-Latn-AZ" sz="3700" b="1" i="1" dirty="0" smtClean="0">
                <a:effectLst>
                  <a:outerShdw blurRad="38100" dist="38100" dir="2700000" algn="tl">
                    <a:srgbClr val="000000">
                      <a:alpha val="43137"/>
                    </a:srgbClr>
                  </a:outerShdw>
                </a:effectLst>
                <a:latin typeface="Arial" pitchFamily="34" charset="0"/>
                <a:cs typeface="Arial" pitchFamily="34" charset="0"/>
              </a:rPr>
              <a:t/>
            </a:r>
            <a:br>
              <a:rPr lang="az-Latn-AZ" sz="3700" b="1" i="1" dirty="0" smtClean="0">
                <a:effectLst>
                  <a:outerShdw blurRad="38100" dist="38100" dir="2700000" algn="tl">
                    <a:srgbClr val="000000">
                      <a:alpha val="43137"/>
                    </a:srgbClr>
                  </a:outerShdw>
                </a:effectLst>
                <a:latin typeface="Arial" pitchFamily="34" charset="0"/>
                <a:cs typeface="Arial" pitchFamily="34" charset="0"/>
              </a:rPr>
            </a:br>
            <a:endParaRPr lang="ru-RU" sz="3700" dirty="0">
              <a:latin typeface="Arial" pitchFamily="34" charset="0"/>
              <a:cs typeface="Arial" pitchFamily="34" charset="0"/>
            </a:endParaRPr>
          </a:p>
        </p:txBody>
      </p:sp>
      <p:sp>
        <p:nvSpPr>
          <p:cNvPr id="3" name="Содержимое 2"/>
          <p:cNvSpPr>
            <a:spLocks noGrp="1"/>
          </p:cNvSpPr>
          <p:nvPr>
            <p:ph idx="1"/>
          </p:nvPr>
        </p:nvSpPr>
        <p:spPr>
          <a:xfrm>
            <a:off x="457200" y="2214554"/>
            <a:ext cx="8229600" cy="4429156"/>
          </a:xfrm>
        </p:spPr>
        <p:txBody>
          <a:bodyPr>
            <a:normAutofit fontScale="92500"/>
          </a:bodyPr>
          <a:lstStyle/>
          <a:p>
            <a:pPr marL="0" indent="0" algn="just">
              <a:buNone/>
            </a:pPr>
            <a:r>
              <a:rPr lang="az-Latn-AZ" sz="37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İnzibati-hüquqi tənzimləmə mexanizmi </a:t>
            </a:r>
            <a:r>
              <a:rPr lang="az-Latn-AZ" sz="3700" b="1" i="1" dirty="0" smtClean="0">
                <a:effectLst>
                  <a:outerShdw blurRad="38100" dist="38100" dir="2700000" algn="tl">
                    <a:srgbClr val="000000">
                      <a:alpha val="43137"/>
                    </a:srgbClr>
                  </a:outerShdw>
                </a:effectLst>
                <a:latin typeface="Arial" pitchFamily="34" charset="0"/>
                <a:cs typeface="Arial" pitchFamily="34" charset="0"/>
              </a:rPr>
              <a:t>- </a:t>
            </a:r>
            <a:r>
              <a:rPr lang="az-Latn-AZ" sz="3700" b="1" i="1" u="sng" dirty="0" smtClean="0">
                <a:effectLst>
                  <a:outerShdw blurRad="38100" dist="38100" dir="2700000" algn="tl">
                    <a:srgbClr val="000000">
                      <a:alpha val="43137"/>
                    </a:srgbClr>
                  </a:outerShdw>
                </a:effectLst>
                <a:latin typeface="Arial" pitchFamily="34" charset="0"/>
                <a:cs typeface="Arial" pitchFamily="34" charset="0"/>
              </a:rPr>
              <a:t>dövlətin məqsəd və vəzifələrinə</a:t>
            </a:r>
            <a:r>
              <a:rPr lang="az-Latn-AZ" sz="3700" b="1" i="1" dirty="0" smtClean="0">
                <a:effectLst>
                  <a:outerShdw blurRad="38100" dist="38100" dir="2700000" algn="tl">
                    <a:srgbClr val="000000">
                      <a:alpha val="43137"/>
                    </a:srgbClr>
                  </a:outerShdw>
                </a:effectLst>
                <a:latin typeface="Arial" pitchFamily="34" charset="0"/>
                <a:cs typeface="Arial" pitchFamily="34" charset="0"/>
              </a:rPr>
              <a:t> mü-vafiq olaraq dövlət idarəetmə sistemin-də </a:t>
            </a:r>
            <a:r>
              <a:rPr lang="az-Latn-AZ" sz="3700" b="1" i="1" u="sng" dirty="0" smtClean="0">
                <a:effectLst>
                  <a:outerShdw blurRad="38100" dist="38100" dir="2700000" algn="tl">
                    <a:srgbClr val="000000">
                      <a:alpha val="43137"/>
                    </a:srgbClr>
                  </a:outerShdw>
                </a:effectLst>
                <a:latin typeface="Arial" pitchFamily="34" charset="0"/>
                <a:cs typeface="Arial" pitchFamily="34" charset="0"/>
              </a:rPr>
              <a:t>icra hakimiyyətinin həyata keçiril-məsi</a:t>
            </a:r>
            <a:r>
              <a:rPr lang="az-Latn-AZ" sz="3700" b="1" i="1" dirty="0" smtClean="0">
                <a:effectLst>
                  <a:outerShdw blurRad="38100" dist="38100" dir="2700000" algn="tl">
                    <a:srgbClr val="000000">
                      <a:alpha val="43137"/>
                    </a:srgbClr>
                  </a:outerShdw>
                </a:effectLst>
                <a:latin typeface="Arial" pitchFamily="34" charset="0"/>
                <a:cs typeface="Arial" pitchFamily="34" charset="0"/>
              </a:rPr>
              <a:t> sahəsində </a:t>
            </a:r>
            <a:r>
              <a:rPr lang="az-Latn-AZ" sz="37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yaranan, dəyişən və xitam</a:t>
            </a:r>
            <a:r>
              <a:rPr lang="az-Latn-AZ" sz="3700" b="1" i="1" dirty="0" smtClean="0">
                <a:effectLst>
                  <a:outerShdw blurRad="38100" dist="38100" dir="2700000" algn="tl">
                    <a:srgbClr val="000000">
                      <a:alpha val="43137"/>
                    </a:srgbClr>
                  </a:outerShdw>
                </a:effectLst>
                <a:latin typeface="Arial" pitchFamily="34" charset="0"/>
                <a:cs typeface="Arial" pitchFamily="34" charset="0"/>
              </a:rPr>
              <a:t> olunan ictimai münasibətlərə təsir edən </a:t>
            </a:r>
            <a:r>
              <a:rPr lang="az-Latn-AZ" sz="37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inzibati hüquqi vasitələr sistemidir.</a:t>
            </a:r>
          </a:p>
          <a:p>
            <a:pPr>
              <a:lnSpc>
                <a:spcPct val="120000"/>
              </a:lnSpc>
              <a:buNone/>
            </a:pP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643050"/>
          </a:xfrm>
          <a:solidFill>
            <a:schemeClr val="tx1"/>
          </a:solidFill>
        </p:spPr>
        <p:txBody>
          <a:bodyPr>
            <a:normAutofit/>
          </a:bodyPr>
          <a:lstStyle/>
          <a:p>
            <a:r>
              <a:rPr lang="az-Latn-AZ" sz="39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İnzibati-hüquqi tənzimləmə mexanizminin elementləri</a:t>
            </a:r>
            <a:endParaRPr lang="ru-RU" sz="3900" dirty="0"/>
          </a:p>
        </p:txBody>
      </p:sp>
      <p:sp>
        <p:nvSpPr>
          <p:cNvPr id="3" name="Содержимое 2"/>
          <p:cNvSpPr>
            <a:spLocks noGrp="1"/>
          </p:cNvSpPr>
          <p:nvPr>
            <p:ph idx="1"/>
          </p:nvPr>
        </p:nvSpPr>
        <p:spPr>
          <a:xfrm>
            <a:off x="457200" y="1643050"/>
            <a:ext cx="8229600" cy="4929222"/>
          </a:xfrm>
        </p:spPr>
        <p:txBody>
          <a:bodyPr>
            <a:normAutofit/>
          </a:bodyPr>
          <a:lstStyle/>
          <a:p>
            <a:pPr marL="0" indent="0" algn="ctr">
              <a:buNone/>
            </a:pPr>
            <a:r>
              <a:rPr lang="ru-RU" sz="36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İnzibati-hüquqi</a:t>
            </a:r>
            <a:r>
              <a:rPr lang="ru-RU"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tənzimləmə mexanizminin</a:t>
            </a:r>
            <a:r>
              <a:rPr lang="ru-RU"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elementlərinə aiddir</a:t>
            </a:r>
            <a:r>
              <a:rPr lang="ru-RU" sz="36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p>
          <a:p>
            <a:pPr marL="0" indent="0" algn="just"/>
            <a:r>
              <a:rPr lang="ru-RU" sz="3600" b="1" i="1" dirty="0" err="1" smtClean="0">
                <a:effectLst>
                  <a:outerShdw blurRad="38100" dist="38100" dir="2700000" algn="tl">
                    <a:srgbClr val="000000">
                      <a:alpha val="43137"/>
                    </a:srgbClr>
                  </a:outerShdw>
                </a:effectLst>
                <a:latin typeface="Arial" pitchFamily="34" charset="0"/>
                <a:cs typeface="Arial" pitchFamily="34" charset="0"/>
              </a:rPr>
              <a:t>inzibati</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hüquq</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normaları;</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p>
          <a:p>
            <a:pPr marL="0" indent="0" algn="just"/>
            <a:r>
              <a:rPr lang="ru-RU" sz="3600" b="1" i="1" dirty="0" err="1" smtClean="0">
                <a:effectLst>
                  <a:outerShdw blurRad="38100" dist="38100" dir="2700000" algn="tl">
                    <a:srgbClr val="000000">
                      <a:alpha val="43137"/>
                    </a:srgbClr>
                  </a:outerShdw>
                </a:effectLst>
                <a:latin typeface="Arial" pitchFamily="34" charset="0"/>
                <a:cs typeface="Arial" pitchFamily="34" charset="0"/>
              </a:rPr>
              <a:t>inzibati</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hüquq</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normaları</a:t>
            </a:r>
            <a:r>
              <a:rPr lang="az-Latn-AZ" sz="3600" b="1" i="1" dirty="0" smtClean="0">
                <a:effectLst>
                  <a:outerShdw blurRad="38100" dist="38100" dir="2700000" algn="tl">
                    <a:srgbClr val="000000">
                      <a:alpha val="43137"/>
                    </a:srgbClr>
                  </a:outerShdw>
                </a:effectLst>
                <a:latin typeface="Arial" pitchFamily="34" charset="0"/>
                <a:cs typeface="Arial" pitchFamily="34" charset="0"/>
              </a:rPr>
              <a:t>nın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iz</a:t>
            </a:r>
            <a:r>
              <a:rPr lang="az-Latn-AZ" sz="3600" b="1" i="1" dirty="0" smtClean="0">
                <a:effectLst>
                  <a:outerShdw blurRad="38100" dist="38100" dir="2700000" algn="tl">
                    <a:srgbClr val="000000">
                      <a:alpha val="43137"/>
                    </a:srgbClr>
                  </a:outerShdw>
                </a:effectLst>
                <a:latin typeface="Arial" pitchFamily="34" charset="0"/>
                <a:cs typeface="Arial" pitchFamily="34" charset="0"/>
              </a:rPr>
              <a:t>a</a:t>
            </a:r>
            <a:r>
              <a:rPr lang="ru-RU" sz="3600" b="1" i="1" dirty="0" err="1" smtClean="0">
                <a:effectLst>
                  <a:outerShdw blurRad="38100" dist="38100" dir="2700000" algn="tl">
                    <a:srgbClr val="000000">
                      <a:alpha val="43137"/>
                    </a:srgbClr>
                  </a:outerShdw>
                </a:effectLst>
                <a:latin typeface="Arial" pitchFamily="34" charset="0"/>
                <a:cs typeface="Arial" pitchFamily="34" charset="0"/>
              </a:rPr>
              <a:t>hedici</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aktları;</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p>
          <a:p>
            <a:pPr marL="0" indent="0" algn="just"/>
            <a:r>
              <a:rPr lang="ru-RU" sz="3600" b="1" i="1" dirty="0" err="1" smtClean="0">
                <a:effectLst>
                  <a:outerShdw blurRad="38100" dist="38100" dir="2700000" algn="tl">
                    <a:srgbClr val="000000">
                      <a:alpha val="43137"/>
                    </a:srgbClr>
                  </a:outerShdw>
                </a:effectLst>
                <a:latin typeface="Arial" pitchFamily="34" charset="0"/>
                <a:cs typeface="Arial" pitchFamily="34" charset="0"/>
              </a:rPr>
              <a:t>inzibati</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hüquq</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normalarının tətbiqetmə aktları;</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p>
          <a:p>
            <a:pPr marL="0" indent="0" algn="just"/>
            <a:r>
              <a:rPr lang="ru-RU" sz="3600" b="1" i="1" dirty="0" err="1" smtClean="0">
                <a:effectLst>
                  <a:outerShdw blurRad="38100" dist="38100" dir="2700000" algn="tl">
                    <a:srgbClr val="000000">
                      <a:alpha val="43137"/>
                    </a:srgbClr>
                  </a:outerShdw>
                </a:effectLst>
                <a:latin typeface="Arial" pitchFamily="34" charset="0"/>
                <a:cs typeface="Arial" pitchFamily="34" charset="0"/>
              </a:rPr>
              <a:t>inzibati</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hüquq</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r>
              <a:rPr lang="ru-RU" sz="3600" b="1" i="1" dirty="0" err="1" smtClean="0">
                <a:effectLst>
                  <a:outerShdw blurRad="38100" dist="38100" dir="2700000" algn="tl">
                    <a:srgbClr val="000000">
                      <a:alpha val="43137"/>
                    </a:srgbClr>
                  </a:outerShdw>
                </a:effectLst>
                <a:latin typeface="Arial" pitchFamily="34" charset="0"/>
                <a:cs typeface="Arial" pitchFamily="34" charset="0"/>
              </a:rPr>
              <a:t>münasibətləri.</a:t>
            </a:r>
            <a:r>
              <a:rPr lang="ru-RU" sz="3600" b="1" i="1" dirty="0" smtClean="0">
                <a:effectLst>
                  <a:outerShdw blurRad="38100" dist="38100" dir="2700000" algn="tl">
                    <a:srgbClr val="000000">
                      <a:alpha val="43137"/>
                    </a:srgbClr>
                  </a:outerShdw>
                </a:effectLst>
                <a:latin typeface="Arial" pitchFamily="34" charset="0"/>
                <a:cs typeface="Arial" pitchFamily="34" charset="0"/>
              </a:rPr>
              <a:t> </a:t>
            </a:r>
          </a:p>
          <a:p>
            <a:pPr>
              <a:buNone/>
            </a:pPr>
            <a:endParaRPr lang="ru-RU"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714488"/>
          </a:xfrm>
          <a:solidFill>
            <a:schemeClr val="tx1"/>
          </a:solidFill>
        </p:spPr>
        <p:txBody>
          <a:bodyPr>
            <a:noAutofit/>
          </a:bodyPr>
          <a:lstStyle/>
          <a:p>
            <a:r>
              <a:rPr lang="az-Latn-AZ" sz="3900" b="1" i="1" dirty="0" smtClean="0">
                <a:effectLst>
                  <a:outerShdw blurRad="38100" dist="38100" dir="2700000" algn="tl">
                    <a:srgbClr val="000000">
                      <a:alpha val="43137"/>
                    </a:srgbClr>
                  </a:outerShdw>
                </a:effectLst>
                <a:latin typeface="Arial" pitchFamily="34" charset="0"/>
                <a:cs typeface="Arial" pitchFamily="34" charset="0"/>
              </a:rPr>
              <a:t/>
            </a:r>
            <a:br>
              <a:rPr lang="az-Latn-AZ" sz="3900" b="1" i="1" dirty="0" smtClean="0">
                <a:effectLst>
                  <a:outerShdw blurRad="38100" dist="38100" dir="2700000" algn="tl">
                    <a:srgbClr val="000000">
                      <a:alpha val="43137"/>
                    </a:srgbClr>
                  </a:outerShdw>
                </a:effectLst>
                <a:latin typeface="Arial" pitchFamily="34" charset="0"/>
                <a:cs typeface="Arial" pitchFamily="34" charset="0"/>
              </a:rPr>
            </a:br>
            <a:r>
              <a:rPr lang="az-Latn-AZ" sz="39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Sual 2. </a:t>
            </a:r>
            <a:r>
              <a:rPr lang="ru-RU" sz="39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İnzibati</a:t>
            </a:r>
            <a:r>
              <a:rPr lang="az-Latn-AZ" sz="39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ru-RU" sz="39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hüquq</a:t>
            </a:r>
            <a:r>
              <a:rPr lang="ru-RU" sz="39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ru-RU" sz="39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normalarının</a:t>
            </a:r>
            <a:r>
              <a:rPr lang="ru-RU" sz="39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anlayışı və </a:t>
            </a:r>
            <a:r>
              <a:rPr lang="ru-RU" sz="39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quruluşu</a:t>
            </a:r>
            <a:r>
              <a:rPr lang="az-Latn-AZ" sz="3900" b="1" i="1" dirty="0" smtClean="0">
                <a:effectLst>
                  <a:outerShdw blurRad="38100" dist="38100" dir="2700000" algn="tl">
                    <a:srgbClr val="000000">
                      <a:alpha val="43137"/>
                    </a:srgbClr>
                  </a:outerShdw>
                </a:effectLst>
                <a:latin typeface="Arial" pitchFamily="34" charset="0"/>
                <a:cs typeface="Arial" pitchFamily="34" charset="0"/>
              </a:rPr>
              <a:t/>
            </a:r>
            <a:br>
              <a:rPr lang="az-Latn-AZ" sz="3900" b="1" i="1" dirty="0" smtClean="0">
                <a:effectLst>
                  <a:outerShdw blurRad="38100" dist="38100" dir="2700000" algn="tl">
                    <a:srgbClr val="000000">
                      <a:alpha val="43137"/>
                    </a:srgbClr>
                  </a:outerShdw>
                </a:effectLst>
                <a:latin typeface="Arial" pitchFamily="34" charset="0"/>
                <a:cs typeface="Arial" pitchFamily="34" charset="0"/>
              </a:rPr>
            </a:br>
            <a:endParaRPr lang="ru-RU" sz="3900" dirty="0">
              <a:latin typeface="Arial" pitchFamily="34" charset="0"/>
              <a:cs typeface="Arial" pitchFamily="34" charset="0"/>
            </a:endParaRPr>
          </a:p>
        </p:txBody>
      </p:sp>
      <p:sp>
        <p:nvSpPr>
          <p:cNvPr id="3" name="Содержимое 2"/>
          <p:cNvSpPr>
            <a:spLocks noGrp="1"/>
          </p:cNvSpPr>
          <p:nvPr>
            <p:ph idx="1"/>
          </p:nvPr>
        </p:nvSpPr>
        <p:spPr>
          <a:xfrm>
            <a:off x="457200" y="1785926"/>
            <a:ext cx="8229600" cy="4857784"/>
          </a:xfrm>
        </p:spPr>
        <p:txBody>
          <a:bodyPr>
            <a:normAutofit fontScale="77500" lnSpcReduction="20000"/>
          </a:bodyPr>
          <a:lstStyle/>
          <a:p>
            <a:pPr marL="0" indent="0" algn="just">
              <a:lnSpc>
                <a:spcPct val="120000"/>
              </a:lnSpc>
              <a:buNone/>
            </a:pPr>
            <a:r>
              <a:rPr lang="ru-RU" sz="49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İnzibati</a:t>
            </a:r>
            <a:r>
              <a:rPr lang="az-Latn-AZ" sz="49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hüquq</a:t>
            </a:r>
            <a:r>
              <a:rPr lang="ru-RU" sz="49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norması</a:t>
            </a:r>
            <a:r>
              <a:rPr lang="ru-RU" sz="49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 </a:t>
            </a:r>
            <a:r>
              <a:rPr lang="ru-RU" sz="4900" b="1" i="1" u="sng" dirty="0" err="1" smtClean="0">
                <a:effectLst>
                  <a:outerShdw blurRad="38100" dist="38100" dir="2700000" algn="tl">
                    <a:srgbClr val="000000">
                      <a:alpha val="43137"/>
                    </a:srgbClr>
                  </a:outerShdw>
                </a:effectLst>
                <a:latin typeface="Arial" pitchFamily="34" charset="0"/>
                <a:cs typeface="Arial" pitchFamily="34" charset="0"/>
              </a:rPr>
              <a:t>dövlət</a:t>
            </a:r>
            <a:r>
              <a:rPr lang="ru-RU" sz="4900" b="1" i="1" u="sng" dirty="0" smtClean="0">
                <a:effectLst>
                  <a:outerShdw blurRad="38100" dist="38100" dir="2700000" algn="tl">
                    <a:srgbClr val="000000">
                      <a:alpha val="43137"/>
                    </a:srgbClr>
                  </a:outerShdw>
                </a:effectLst>
                <a:latin typeface="Arial" pitchFamily="34" charset="0"/>
                <a:cs typeface="Arial" pitchFamily="34" charset="0"/>
              </a:rPr>
              <a:t> idarəetməsi və </a:t>
            </a:r>
            <a:r>
              <a:rPr lang="ru-RU" sz="4900" b="1" i="1" u="sng" dirty="0" err="1" smtClean="0">
                <a:effectLst>
                  <a:outerShdw blurRad="38100" dist="38100" dir="2700000" algn="tl">
                    <a:srgbClr val="000000">
                      <a:alpha val="43137"/>
                    </a:srgbClr>
                  </a:outerShdw>
                </a:effectLst>
                <a:latin typeface="Arial" pitchFamily="34" charset="0"/>
                <a:cs typeface="Arial" pitchFamily="34" charset="0"/>
              </a:rPr>
              <a:t>icra</a:t>
            </a:r>
            <a:r>
              <a:rPr lang="ru-RU" sz="4900" b="1" i="1" u="sng" dirty="0" smtClean="0">
                <a:effectLst>
                  <a:outerShdw blurRad="38100" dist="38100" dir="2700000" algn="tl">
                    <a:srgbClr val="000000">
                      <a:alpha val="43137"/>
                    </a:srgbClr>
                  </a:outerShdw>
                </a:effectLst>
                <a:latin typeface="Arial" pitchFamily="34" charset="0"/>
                <a:cs typeface="Arial" pitchFamily="34" charset="0"/>
              </a:rPr>
              <a:t> </a:t>
            </a:r>
            <a:r>
              <a:rPr lang="ru-RU" sz="4900" b="1" i="1" u="sng" dirty="0" err="1" smtClean="0">
                <a:effectLst>
                  <a:outerShdw blurRad="38100" dist="38100" dir="2700000" algn="tl">
                    <a:srgbClr val="000000">
                      <a:alpha val="43137"/>
                    </a:srgbClr>
                  </a:outerShdw>
                </a:effectLst>
                <a:latin typeface="Arial" pitchFamily="34" charset="0"/>
                <a:cs typeface="Arial" pitchFamily="34" charset="0"/>
              </a:rPr>
              <a:t>hakimiyyəti</a:t>
            </a:r>
            <a:r>
              <a:rPr lang="ru-RU" sz="4900" b="1" i="1" u="sng" dirty="0" smtClean="0">
                <a:effectLst>
                  <a:outerShdw blurRad="38100" dist="38100" dir="2700000" algn="tl">
                    <a:srgbClr val="000000">
                      <a:alpha val="43137"/>
                    </a:srgbClr>
                  </a:outerShdw>
                </a:effectLst>
                <a:latin typeface="Arial" pitchFamily="34" charset="0"/>
                <a:cs typeface="Arial" pitchFamily="34" charset="0"/>
              </a:rPr>
              <a:t> </a:t>
            </a:r>
            <a:r>
              <a:rPr lang="ru-RU" sz="4900" b="1" i="1" u="sng" dirty="0" err="1" smtClean="0">
                <a:effectLst>
                  <a:outerShdw blurRad="38100" dist="38100" dir="2700000" algn="tl">
                    <a:srgbClr val="000000">
                      <a:alpha val="43137"/>
                    </a:srgbClr>
                  </a:outerShdw>
                </a:effectLst>
                <a:latin typeface="Arial" pitchFamily="34" charset="0"/>
                <a:cs typeface="Arial" pitchFamily="34" charset="0"/>
              </a:rPr>
              <a:t>mexanizminin</a:t>
            </a:r>
            <a:r>
              <a:rPr lang="ru-RU" sz="4900" b="1" i="1" u="sng" dirty="0" smtClean="0">
                <a:effectLst>
                  <a:outerShdw blurRad="38100" dist="38100" dir="2700000" algn="tl">
                    <a:srgbClr val="000000">
                      <a:alpha val="43137"/>
                    </a:srgbClr>
                  </a:outerShdw>
                </a:effectLst>
                <a:latin typeface="Arial" pitchFamily="34" charset="0"/>
                <a:cs typeface="Arial" pitchFamily="34" charset="0"/>
              </a:rPr>
              <a:t> fəaliyyəti </a:t>
            </a:r>
            <a:r>
              <a:rPr lang="ru-RU" sz="4900" b="1" i="1" u="sng" dirty="0" err="1" smtClean="0">
                <a:effectLst>
                  <a:outerShdw blurRad="38100" dist="38100" dir="2700000" algn="tl">
                    <a:srgbClr val="000000">
                      <a:alpha val="43137"/>
                    </a:srgbClr>
                  </a:outerShdw>
                </a:effectLst>
                <a:latin typeface="Arial" pitchFamily="34" charset="0"/>
                <a:cs typeface="Arial" pitchFamily="34" charset="0"/>
              </a:rPr>
              <a:t>sahəsində</a:t>
            </a:r>
            <a:r>
              <a:rPr lang="ru-RU" sz="4900" b="1" i="1" dirty="0" smtClean="0">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effectLst>
                  <a:outerShdw blurRad="38100" dist="38100" dir="2700000" algn="tl">
                    <a:srgbClr val="000000">
                      <a:alpha val="43137"/>
                    </a:srgbClr>
                  </a:outerShdw>
                </a:effectLst>
                <a:latin typeface="Arial" pitchFamily="34" charset="0"/>
                <a:cs typeface="Arial" pitchFamily="34" charset="0"/>
              </a:rPr>
              <a:t>yaranan</a:t>
            </a:r>
            <a:r>
              <a:rPr lang="ru-RU" sz="4900" b="1" i="1" dirty="0" smtClean="0">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effectLst>
                  <a:outerShdw blurRad="38100" dist="38100" dir="2700000" algn="tl">
                    <a:srgbClr val="000000">
                      <a:alpha val="43137"/>
                    </a:srgbClr>
                  </a:outerShdw>
                </a:effectLst>
                <a:latin typeface="Arial" pitchFamily="34" charset="0"/>
                <a:cs typeface="Arial" pitchFamily="34" charset="0"/>
              </a:rPr>
              <a:t>dəyişən</a:t>
            </a:r>
            <a:r>
              <a:rPr lang="ru-RU" sz="4900" b="1" i="1" dirty="0" smtClean="0">
                <a:effectLst>
                  <a:outerShdw blurRad="38100" dist="38100" dir="2700000" algn="tl">
                    <a:srgbClr val="000000">
                      <a:alpha val="43137"/>
                    </a:srgbClr>
                  </a:outerShdw>
                </a:effectLst>
                <a:latin typeface="Arial" pitchFamily="34" charset="0"/>
                <a:cs typeface="Arial" pitchFamily="34" charset="0"/>
              </a:rPr>
              <a:t> və </a:t>
            </a:r>
            <a:r>
              <a:rPr lang="ru-RU" sz="4900" b="1" i="1" dirty="0" err="1" smtClean="0">
                <a:effectLst>
                  <a:outerShdw blurRad="38100" dist="38100" dir="2700000" algn="tl">
                    <a:srgbClr val="000000">
                      <a:alpha val="43137"/>
                    </a:srgbClr>
                  </a:outerShdw>
                </a:effectLst>
                <a:latin typeface="Arial" pitchFamily="34" charset="0"/>
                <a:cs typeface="Arial" pitchFamily="34" charset="0"/>
              </a:rPr>
              <a:t>xitam</a:t>
            </a:r>
            <a:r>
              <a:rPr lang="ru-RU" sz="4900" b="1" i="1" dirty="0" smtClean="0">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effectLst>
                  <a:outerShdw blurRad="38100" dist="38100" dir="2700000" algn="tl">
                    <a:srgbClr val="000000">
                      <a:alpha val="43137"/>
                    </a:srgbClr>
                  </a:outerShdw>
                </a:effectLst>
                <a:latin typeface="Arial" pitchFamily="34" charset="0"/>
                <a:cs typeface="Arial" pitchFamily="34" charset="0"/>
              </a:rPr>
              <a:t>olunan</a:t>
            </a:r>
            <a:r>
              <a:rPr lang="ru-RU" sz="4900" b="1" i="1" dirty="0" smtClean="0">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effectLst>
                  <a:outerShdw blurRad="38100" dist="38100" dir="2700000" algn="tl">
                    <a:srgbClr val="000000">
                      <a:alpha val="43137"/>
                    </a:srgbClr>
                  </a:outerShdw>
                </a:effectLst>
                <a:latin typeface="Arial" pitchFamily="34" charset="0"/>
                <a:cs typeface="Arial" pitchFamily="34" charset="0"/>
              </a:rPr>
              <a:t>ictimai</a:t>
            </a:r>
            <a:r>
              <a:rPr lang="ru-RU" sz="4900" b="1" i="1" dirty="0" smtClean="0">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effectLst>
                  <a:outerShdw blurRad="38100" dist="38100" dir="2700000" algn="tl">
                    <a:srgbClr val="000000">
                      <a:alpha val="43137"/>
                    </a:srgbClr>
                  </a:outerShdw>
                </a:effectLst>
                <a:latin typeface="Arial" pitchFamily="34" charset="0"/>
                <a:cs typeface="Arial" pitchFamily="34" charset="0"/>
              </a:rPr>
              <a:t>münasibətləri</a:t>
            </a:r>
            <a:r>
              <a:rPr lang="ru-RU" sz="4900" b="1" i="1" dirty="0" smtClean="0">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effectLst>
                  <a:outerShdw blurRad="38100" dist="38100" dir="2700000" algn="tl">
                    <a:srgbClr val="000000">
                      <a:alpha val="43137"/>
                    </a:srgbClr>
                  </a:outerShdw>
                </a:effectLst>
                <a:latin typeface="Arial" pitchFamily="34" charset="0"/>
                <a:cs typeface="Arial" pitchFamily="34" charset="0"/>
              </a:rPr>
              <a:t>tənzimləmə</a:t>
            </a:r>
            <a:r>
              <a:rPr lang="ru-RU" sz="4900" b="1" i="1" dirty="0" smtClean="0">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effectLst>
                  <a:outerShdw blurRad="38100" dist="38100" dir="2700000" algn="tl">
                    <a:srgbClr val="000000">
                      <a:alpha val="43137"/>
                    </a:srgbClr>
                  </a:outerShdw>
                </a:effectLst>
                <a:latin typeface="Arial" pitchFamily="34" charset="0"/>
                <a:cs typeface="Arial" pitchFamily="34" charset="0"/>
              </a:rPr>
              <a:t>məqsədi</a:t>
            </a:r>
            <a:r>
              <a:rPr lang="ru-RU" sz="4900" b="1" i="1" dirty="0" smtClean="0">
                <a:effectLst>
                  <a:outerShdw blurRad="38100" dist="38100" dir="2700000" algn="tl">
                    <a:srgbClr val="000000">
                      <a:alpha val="43137"/>
                    </a:srgbClr>
                  </a:outerShdw>
                </a:effectLst>
                <a:latin typeface="Arial" pitchFamily="34" charset="0"/>
                <a:cs typeface="Arial" pitchFamily="34" charset="0"/>
              </a:rPr>
              <a:t> </a:t>
            </a:r>
            <a:r>
              <a:rPr lang="ru-RU" sz="4900" b="1" i="1" dirty="0" err="1" smtClean="0">
                <a:effectLst>
                  <a:outerShdw blurRad="38100" dist="38100" dir="2700000" algn="tl">
                    <a:srgbClr val="000000">
                      <a:alpha val="43137"/>
                    </a:srgbClr>
                  </a:outerShdw>
                </a:effectLst>
                <a:latin typeface="Arial" pitchFamily="34" charset="0"/>
                <a:cs typeface="Arial" pitchFamily="34" charset="0"/>
              </a:rPr>
              <a:t>ilə</a:t>
            </a:r>
            <a:r>
              <a:rPr lang="ru-RU" sz="4900" b="1" i="1" dirty="0" smtClean="0">
                <a:effectLst>
                  <a:outerShdw blurRad="38100" dist="38100" dir="2700000" algn="tl">
                    <a:srgbClr val="000000">
                      <a:alpha val="43137"/>
                    </a:srgbClr>
                  </a:outerShdw>
                </a:effectLst>
                <a:latin typeface="Arial" pitchFamily="34" charset="0"/>
                <a:cs typeface="Arial" pitchFamily="34" charset="0"/>
              </a:rPr>
              <a:t> </a:t>
            </a:r>
            <a:r>
              <a:rPr lang="ru-RU" sz="49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dövlət</a:t>
            </a:r>
            <a:r>
              <a:rPr lang="ru-RU" sz="49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9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tərəfindən</a:t>
            </a:r>
            <a:r>
              <a:rPr lang="ru-RU" sz="49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müəyyən </a:t>
            </a:r>
            <a:r>
              <a:rPr lang="ru-RU" sz="49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edilən</a:t>
            </a:r>
            <a:r>
              <a:rPr lang="ru-RU" sz="49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9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davranış</a:t>
            </a:r>
            <a:r>
              <a:rPr lang="ru-RU" sz="49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9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qayda</a:t>
            </a:r>
            <a:r>
              <a:rPr lang="az-Latn-AZ" sz="49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ru-RU" sz="49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sıdır.</a:t>
            </a:r>
            <a:endParaRPr lang="ru-RU" sz="49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lnSpc>
                <a:spcPct val="120000"/>
              </a:lnSpc>
              <a:buNone/>
            </a:pP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143116"/>
          </a:xfrm>
          <a:solidFill>
            <a:schemeClr val="tx1"/>
          </a:solidFill>
        </p:spPr>
        <p:txBody>
          <a:bodyPr>
            <a:normAutofit/>
          </a:bodyPr>
          <a:lstStyle/>
          <a:p>
            <a:r>
              <a:rPr lang="ru-RU"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İnzibati</a:t>
            </a:r>
            <a:r>
              <a:rPr lang="az-Latn-AZ"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ru-RU" sz="48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hüquq</a:t>
            </a:r>
            <a:r>
              <a:rPr lang="ru-RU"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ru-RU" sz="48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norması</a:t>
            </a:r>
            <a:r>
              <a:rPr lang="az-Latn-AZ"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nın</a:t>
            </a:r>
            <a:r>
              <a:rPr lang="ru-RU"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ru-RU" sz="48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quruluş</a:t>
            </a:r>
            <a:r>
              <a:rPr lang="ru-RU"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ru-RU" sz="48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element</a:t>
            </a:r>
            <a:r>
              <a:rPr lang="az-Latn-AZ" sz="48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ləri</a:t>
            </a:r>
            <a:endParaRPr lang="ru-RU" sz="4800" b="1" i="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Содержимое 2"/>
          <p:cNvSpPr>
            <a:spLocks noGrp="1"/>
          </p:cNvSpPr>
          <p:nvPr>
            <p:ph idx="1"/>
          </p:nvPr>
        </p:nvSpPr>
        <p:spPr>
          <a:xfrm>
            <a:off x="457200" y="2285992"/>
            <a:ext cx="8229600" cy="4357718"/>
          </a:xfrm>
        </p:spPr>
        <p:txBody>
          <a:bodyPr>
            <a:normAutofit/>
          </a:bodyPr>
          <a:lstStyle/>
          <a:p>
            <a:pPr marL="0" indent="0" algn="ctr">
              <a:buNone/>
            </a:pPr>
            <a:r>
              <a:rPr lang="ru-RU" sz="4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İnzibati</a:t>
            </a:r>
            <a:r>
              <a:rPr lang="az-Latn-AZ" sz="4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hüquq</a:t>
            </a:r>
            <a:r>
              <a:rPr lang="ru-RU" sz="4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norması</a:t>
            </a:r>
            <a:r>
              <a:rPr lang="az-Latn-AZ" sz="4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nın</a:t>
            </a:r>
            <a:r>
              <a:rPr lang="ru-RU" sz="4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quruluş</a:t>
            </a:r>
            <a:r>
              <a:rPr lang="ru-RU" sz="4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element</a:t>
            </a:r>
            <a:r>
              <a:rPr lang="az-Latn-AZ" sz="4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ləri:</a:t>
            </a:r>
            <a:endParaRPr lang="ru-RU" sz="4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r>
              <a:rPr lang="ru-RU" sz="4400" b="1" i="1" dirty="0" err="1" smtClean="0">
                <a:effectLst>
                  <a:outerShdw blurRad="38100" dist="38100" dir="2700000" algn="tl">
                    <a:srgbClr val="000000">
                      <a:alpha val="43137"/>
                    </a:srgbClr>
                  </a:outerShdw>
                </a:effectLst>
                <a:latin typeface="Arial" pitchFamily="34" charset="0"/>
                <a:cs typeface="Arial" pitchFamily="34" charset="0"/>
              </a:rPr>
              <a:t>hipoteza</a:t>
            </a:r>
            <a:r>
              <a:rPr lang="ru-RU" sz="4400" b="1" i="1" dirty="0" smtClean="0">
                <a:effectLst>
                  <a:outerShdw blurRad="38100" dist="38100" dir="2700000" algn="tl">
                    <a:srgbClr val="000000">
                      <a:alpha val="43137"/>
                    </a:srgbClr>
                  </a:outerShdw>
                </a:effectLst>
                <a:latin typeface="Arial" pitchFamily="34" charset="0"/>
                <a:cs typeface="Arial" pitchFamily="34" charset="0"/>
              </a:rPr>
              <a:t>;</a:t>
            </a:r>
          </a:p>
          <a:p>
            <a:r>
              <a:rPr lang="ru-RU" sz="44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dispozisiya</a:t>
            </a:r>
            <a:r>
              <a:rPr lang="ru-RU" sz="44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p>
          <a:p>
            <a:r>
              <a:rPr lang="ru-RU" sz="4400" b="1" i="1" dirty="0" err="1" smtClean="0">
                <a:effectLst>
                  <a:outerShdw blurRad="38100" dist="38100" dir="2700000" algn="tl">
                    <a:srgbClr val="000000">
                      <a:alpha val="43137"/>
                    </a:srgbClr>
                  </a:outerShdw>
                </a:effectLst>
                <a:latin typeface="Arial" pitchFamily="34" charset="0"/>
                <a:cs typeface="Arial" pitchFamily="34" charset="0"/>
              </a:rPr>
              <a:t>sanksiya</a:t>
            </a:r>
            <a:r>
              <a:rPr lang="ru-RU" sz="4400" b="1" i="1" dirty="0" smtClean="0">
                <a:effectLst>
                  <a:outerShdw blurRad="38100" dist="38100" dir="2700000" algn="tl">
                    <a:srgbClr val="000000">
                      <a:alpha val="43137"/>
                    </a:srgbClr>
                  </a:outerShdw>
                </a:effectLst>
                <a:latin typeface="Arial" pitchFamily="34" charset="0"/>
                <a:cs typeface="Arial" pitchFamily="34" charset="0"/>
              </a:rPr>
              <a:t>. </a:t>
            </a:r>
            <a:endParaRPr lang="ru-RU" sz="4400" b="1" i="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571612"/>
          </a:xfrm>
          <a:solidFill>
            <a:schemeClr val="tx1"/>
          </a:solidFill>
        </p:spPr>
        <p:txBody>
          <a:bodyPr>
            <a:normAutofit/>
          </a:bodyPr>
          <a:lstStyle/>
          <a:p>
            <a:r>
              <a:rPr lang="az-Latn-AZ" sz="41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Hipotezanın</a:t>
            </a:r>
            <a:r>
              <a:rPr lang="az-Latn-AZ" sz="41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anlayışı və növləri</a:t>
            </a:r>
            <a:endParaRPr lang="ru-RU" sz="4100" b="1" i="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Содержимое 2"/>
          <p:cNvSpPr>
            <a:spLocks noGrp="1"/>
          </p:cNvSpPr>
          <p:nvPr>
            <p:ph idx="1"/>
          </p:nvPr>
        </p:nvSpPr>
        <p:spPr>
          <a:xfrm>
            <a:off x="457200" y="1600200"/>
            <a:ext cx="8229600" cy="5043510"/>
          </a:xfrm>
        </p:spPr>
        <p:txBody>
          <a:bodyPr>
            <a:normAutofit fontScale="85000" lnSpcReduction="20000"/>
          </a:bodyPr>
          <a:lstStyle/>
          <a:p>
            <a:pPr marL="0" indent="0" algn="just">
              <a:buNone/>
            </a:pPr>
            <a:r>
              <a:rPr lang="ru-RU" sz="41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Hipoteza</a:t>
            </a:r>
            <a:r>
              <a:rPr lang="ru-RU" sz="41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 </a:t>
            </a:r>
            <a:r>
              <a:rPr lang="ru-RU" sz="4100" b="1" i="1" dirty="0" err="1" smtClean="0">
                <a:effectLst>
                  <a:outerShdw blurRad="38100" dist="38100" dir="2700000" algn="tl">
                    <a:srgbClr val="000000">
                      <a:alpha val="43137"/>
                    </a:srgbClr>
                  </a:outerShdw>
                </a:effectLst>
                <a:latin typeface="Arial" pitchFamily="34" charset="0"/>
                <a:cs typeface="Arial" pitchFamily="34" charset="0"/>
              </a:rPr>
              <a:t>inzibati-hüquq</a:t>
            </a:r>
            <a:r>
              <a:rPr lang="ru-RU" sz="4100" b="1" i="1" dirty="0" smtClean="0">
                <a:effectLst>
                  <a:outerShdw blurRad="38100" dist="38100" dir="2700000" algn="tl">
                    <a:srgbClr val="000000">
                      <a:alpha val="43137"/>
                    </a:srgbClr>
                  </a:outerShdw>
                </a:effectLst>
                <a:latin typeface="Arial" pitchFamily="34" charset="0"/>
                <a:cs typeface="Arial" pitchFamily="34" charset="0"/>
              </a:rPr>
              <a:t> </a:t>
            </a:r>
            <a:r>
              <a:rPr lang="ru-RU" sz="4100" b="1" i="1" dirty="0" err="1" smtClean="0">
                <a:effectLst>
                  <a:outerShdw blurRad="38100" dist="38100" dir="2700000" algn="tl">
                    <a:srgbClr val="000000">
                      <a:alpha val="43137"/>
                    </a:srgbClr>
                  </a:outerShdw>
                </a:effectLst>
                <a:latin typeface="Arial" pitchFamily="34" charset="0"/>
                <a:cs typeface="Arial" pitchFamily="34" charset="0"/>
              </a:rPr>
              <a:t>normasının quruluşunun</a:t>
            </a:r>
            <a:r>
              <a:rPr lang="ru-RU" sz="4100" b="1" i="1" dirty="0" smtClean="0">
                <a:effectLst>
                  <a:outerShdw blurRad="38100" dist="38100" dir="2700000" algn="tl">
                    <a:srgbClr val="000000">
                      <a:alpha val="43137"/>
                    </a:srgbClr>
                  </a:outerShdw>
                </a:effectLst>
                <a:latin typeface="Arial" pitchFamily="34" charset="0"/>
                <a:cs typeface="Arial" pitchFamily="34" charset="0"/>
              </a:rPr>
              <a:t> </a:t>
            </a:r>
            <a:r>
              <a:rPr lang="ru-RU" sz="41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bir</a:t>
            </a:r>
            <a:r>
              <a:rPr lang="ru-RU" sz="41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1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elementi</a:t>
            </a:r>
            <a:r>
              <a:rPr lang="ru-RU" sz="41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4100" b="1" i="1" u="sng"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kimi</a:t>
            </a:r>
            <a:r>
              <a:rPr lang="ru-RU" sz="41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ru-RU" sz="4100" b="1" i="1" dirty="0" smtClean="0">
                <a:effectLst>
                  <a:outerShdw blurRad="38100" dist="38100" dir="2700000" algn="tl">
                    <a:srgbClr val="000000">
                      <a:alpha val="43137"/>
                    </a:srgbClr>
                  </a:outerShdw>
                </a:effectLst>
                <a:latin typeface="Arial" pitchFamily="34" charset="0"/>
                <a:cs typeface="Arial" pitchFamily="34" charset="0"/>
              </a:rPr>
              <a:t> </a:t>
            </a:r>
            <a:r>
              <a:rPr lang="ru-RU" sz="4100" b="1" i="1" dirty="0" err="1" smtClean="0">
                <a:effectLst>
                  <a:outerShdw blurRad="38100" dist="38100" dir="2700000" algn="tl">
                    <a:srgbClr val="000000">
                      <a:alpha val="43137"/>
                    </a:srgbClr>
                  </a:outerShdw>
                </a:effectLst>
                <a:latin typeface="Arial" pitchFamily="34" charset="0"/>
                <a:cs typeface="Arial" pitchFamily="34" charset="0"/>
              </a:rPr>
              <a:t>özündə normanın realizəsinin </a:t>
            </a:r>
            <a:r>
              <a:rPr lang="ru-RU" sz="4100" b="1" i="1" u="sng" dirty="0" err="1" smtClean="0">
                <a:effectLst>
                  <a:outerShdw blurRad="38100" dist="38100" dir="2700000" algn="tl">
                    <a:srgbClr val="000000">
                      <a:alpha val="43137"/>
                    </a:srgbClr>
                  </a:outerShdw>
                </a:effectLst>
                <a:latin typeface="Arial" pitchFamily="34" charset="0"/>
                <a:cs typeface="Arial" pitchFamily="34" charset="0"/>
              </a:rPr>
              <a:t>faktiki</a:t>
            </a:r>
            <a:r>
              <a:rPr lang="ru-RU" sz="4100" b="1" i="1" u="sng" dirty="0" smtClean="0">
                <a:effectLst>
                  <a:outerShdw blurRad="38100" dist="38100" dir="2700000" algn="tl">
                    <a:srgbClr val="000000">
                      <a:alpha val="43137"/>
                    </a:srgbClr>
                  </a:outerShdw>
                </a:effectLst>
                <a:latin typeface="Arial" pitchFamily="34" charset="0"/>
                <a:cs typeface="Arial" pitchFamily="34" charset="0"/>
              </a:rPr>
              <a:t> </a:t>
            </a:r>
            <a:r>
              <a:rPr lang="ru-RU" sz="4100" b="1" i="1" u="sng" dirty="0" err="1" smtClean="0">
                <a:effectLst>
                  <a:outerShdw blurRad="38100" dist="38100" dir="2700000" algn="tl">
                    <a:srgbClr val="000000">
                      <a:alpha val="43137"/>
                    </a:srgbClr>
                  </a:outerShdw>
                </a:effectLst>
                <a:latin typeface="Arial" pitchFamily="34" charset="0"/>
                <a:cs typeface="Arial" pitchFamily="34" charset="0"/>
              </a:rPr>
              <a:t>şərtlərini</a:t>
            </a:r>
            <a:r>
              <a:rPr lang="ru-RU" sz="4100" b="1" i="1" dirty="0" err="1" smtClean="0">
                <a:effectLst>
                  <a:outerShdw blurRad="38100" dist="38100" dir="2700000" algn="tl">
                    <a:srgbClr val="000000">
                      <a:alpha val="43137"/>
                    </a:srgbClr>
                  </a:outerShdw>
                </a:effectLst>
                <a:latin typeface="Arial" pitchFamily="34" charset="0"/>
                <a:cs typeface="Arial" pitchFamily="34" charset="0"/>
              </a:rPr>
              <a:t> əks etdirir</a:t>
            </a:r>
            <a:r>
              <a:rPr lang="ru-RU" sz="4100" b="1" i="1" dirty="0" smtClean="0">
                <a:effectLst>
                  <a:outerShdw blurRad="38100" dist="38100" dir="2700000" algn="tl">
                    <a:srgbClr val="000000">
                      <a:alpha val="43137"/>
                    </a:srgbClr>
                  </a:outerShdw>
                </a:effectLst>
                <a:latin typeface="Arial" pitchFamily="34" charset="0"/>
                <a:cs typeface="Arial" pitchFamily="34" charset="0"/>
              </a:rPr>
              <a:t>.</a:t>
            </a:r>
            <a:endParaRPr lang="az-Latn-AZ" sz="4100" b="1" i="1" dirty="0" smtClean="0">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az-Latn-AZ" sz="41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Hipotezanın növləri:</a:t>
            </a:r>
          </a:p>
          <a:p>
            <a:pPr marL="0" indent="0" algn="just"/>
            <a:r>
              <a:rPr lang="az-Latn-AZ" sz="3600" b="1" i="1" dirty="0" smtClean="0">
                <a:latin typeface="Arial" pitchFamily="34" charset="0"/>
                <a:cs typeface="Arial" pitchFamily="34" charset="0"/>
              </a:rPr>
              <a:t> </a:t>
            </a:r>
            <a:r>
              <a:rPr lang="ru-RU" sz="3600" b="1" i="1" dirty="0" err="1" smtClean="0">
                <a:latin typeface="Arial" pitchFamily="34" charset="0"/>
                <a:cs typeface="Arial" pitchFamily="34" charset="0"/>
              </a:rPr>
              <a:t>sadə </a:t>
            </a:r>
            <a:r>
              <a:rPr lang="ru-RU" sz="3600" b="1" i="1" u="sng" dirty="0" smtClean="0">
                <a:latin typeface="Arial" pitchFamily="34" charset="0"/>
                <a:cs typeface="Arial" pitchFamily="34" charset="0"/>
              </a:rPr>
              <a:t>(</a:t>
            </a:r>
            <a:r>
              <a:rPr lang="ru-RU" sz="3600" b="1" i="1" u="sng" dirty="0" err="1" smtClean="0">
                <a:latin typeface="Arial" pitchFamily="34" charset="0"/>
                <a:cs typeface="Arial" pitchFamily="34" charset="0"/>
              </a:rPr>
              <a:t>bir</a:t>
            </a:r>
            <a:r>
              <a:rPr lang="ru-RU" sz="3600" b="1" i="1" u="sng" dirty="0" smtClean="0">
                <a:latin typeface="Arial" pitchFamily="34" charset="0"/>
                <a:cs typeface="Arial" pitchFamily="34" charset="0"/>
              </a:rPr>
              <a:t> </a:t>
            </a:r>
            <a:r>
              <a:rPr lang="ru-RU" sz="3600" b="1" i="1" u="sng" dirty="0" err="1" smtClean="0">
                <a:latin typeface="Arial" pitchFamily="34" charset="0"/>
                <a:cs typeface="Arial" pitchFamily="34" charset="0"/>
              </a:rPr>
              <a:t>şərt (şərait</a:t>
            </a:r>
            <a:r>
              <a:rPr lang="ru-RU" sz="3600" b="1" i="1" u="sng" dirty="0" smtClean="0">
                <a:latin typeface="Arial" pitchFamily="34" charset="0"/>
                <a:cs typeface="Arial" pitchFamily="34" charset="0"/>
              </a:rPr>
              <a:t>) </a:t>
            </a:r>
            <a:r>
              <a:rPr lang="ru-RU" sz="3600" b="1" i="1" dirty="0" err="1" smtClean="0">
                <a:latin typeface="Arial" pitchFamily="34" charset="0"/>
                <a:cs typeface="Arial" pitchFamily="34" charset="0"/>
              </a:rPr>
              <a:t>müəyyən edildikdə</a:t>
            </a:r>
            <a:r>
              <a:rPr lang="ru-RU" sz="3600" b="1" i="1" dirty="0" smtClean="0">
                <a:latin typeface="Arial" pitchFamily="34" charset="0"/>
                <a:cs typeface="Arial" pitchFamily="34" charset="0"/>
              </a:rPr>
              <a:t>);</a:t>
            </a:r>
          </a:p>
          <a:p>
            <a:pPr marL="0" indent="0" algn="just"/>
            <a:r>
              <a:rPr lang="az-Latn-AZ" sz="3600" b="1" i="1" dirty="0" smtClean="0">
                <a:latin typeface="Arial" pitchFamily="34" charset="0"/>
                <a:cs typeface="Arial" pitchFamily="34" charset="0"/>
              </a:rPr>
              <a:t> </a:t>
            </a:r>
            <a:r>
              <a:rPr lang="ru-RU" sz="3600" b="1" i="1" dirty="0" err="1" smtClean="0">
                <a:latin typeface="Arial" pitchFamily="34" charset="0"/>
                <a:cs typeface="Arial" pitchFamily="34" charset="0"/>
              </a:rPr>
              <a:t>mürəkkəb </a:t>
            </a:r>
            <a:r>
              <a:rPr lang="ru-RU" sz="3600" b="1" i="1" u="sng" dirty="0" smtClean="0">
                <a:solidFill>
                  <a:srgbClr val="FF0000"/>
                </a:solidFill>
                <a:latin typeface="Arial" pitchFamily="34" charset="0"/>
                <a:cs typeface="Arial" pitchFamily="34" charset="0"/>
              </a:rPr>
              <a:t>(</a:t>
            </a:r>
            <a:r>
              <a:rPr lang="ru-RU" sz="3600" b="1" i="1" u="sng" dirty="0" err="1" smtClean="0">
                <a:solidFill>
                  <a:srgbClr val="FF0000"/>
                </a:solidFill>
                <a:latin typeface="Arial" pitchFamily="34" charset="0"/>
                <a:cs typeface="Arial" pitchFamily="34" charset="0"/>
              </a:rPr>
              <a:t>iki</a:t>
            </a:r>
            <a:r>
              <a:rPr lang="ru-RU" sz="3600" b="1" i="1" u="sng" dirty="0" smtClean="0">
                <a:solidFill>
                  <a:srgbClr val="FF0000"/>
                </a:solidFill>
                <a:latin typeface="Arial" pitchFamily="34" charset="0"/>
                <a:cs typeface="Arial" pitchFamily="34" charset="0"/>
              </a:rPr>
              <a:t> </a:t>
            </a:r>
            <a:r>
              <a:rPr lang="ru-RU" sz="3600" b="1" i="1" u="sng" dirty="0" err="1" smtClean="0">
                <a:solidFill>
                  <a:srgbClr val="FF0000"/>
                </a:solidFill>
                <a:latin typeface="Arial" pitchFamily="34" charset="0"/>
                <a:cs typeface="Arial" pitchFamily="34" charset="0"/>
              </a:rPr>
              <a:t>və daha</a:t>
            </a:r>
            <a:r>
              <a:rPr lang="ru-RU" sz="3600" b="1" i="1" u="sng" dirty="0" smtClean="0">
                <a:solidFill>
                  <a:srgbClr val="FF0000"/>
                </a:solidFill>
                <a:latin typeface="Arial" pitchFamily="34" charset="0"/>
                <a:cs typeface="Arial" pitchFamily="34" charset="0"/>
              </a:rPr>
              <a:t> </a:t>
            </a:r>
            <a:r>
              <a:rPr lang="ru-RU" sz="3600" b="1" i="1" u="sng" dirty="0" err="1" smtClean="0">
                <a:solidFill>
                  <a:srgbClr val="FF0000"/>
                </a:solidFill>
                <a:latin typeface="Arial" pitchFamily="34" charset="0"/>
                <a:cs typeface="Arial" pitchFamily="34" charset="0"/>
              </a:rPr>
              <a:t>çox</a:t>
            </a:r>
            <a:r>
              <a:rPr lang="ru-RU" sz="3600" b="1" i="1" u="sng" dirty="0" smtClean="0">
                <a:solidFill>
                  <a:srgbClr val="FF0000"/>
                </a:solidFill>
                <a:latin typeface="Arial" pitchFamily="34" charset="0"/>
                <a:cs typeface="Arial" pitchFamily="34" charset="0"/>
              </a:rPr>
              <a:t> </a:t>
            </a:r>
            <a:r>
              <a:rPr lang="ru-RU" sz="3600" b="1" i="1" u="sng" dirty="0" err="1" smtClean="0">
                <a:solidFill>
                  <a:srgbClr val="FF0000"/>
                </a:solidFill>
                <a:latin typeface="Arial" pitchFamily="34" charset="0"/>
                <a:cs typeface="Arial" pitchFamily="34" charset="0"/>
              </a:rPr>
              <a:t>şərt (şərait</a:t>
            </a:r>
            <a:r>
              <a:rPr lang="ru-RU" sz="3600" b="1" i="1" u="sng" dirty="0" smtClean="0">
                <a:solidFill>
                  <a:srgbClr val="FF0000"/>
                </a:solidFill>
                <a:latin typeface="Arial" pitchFamily="34" charset="0"/>
                <a:cs typeface="Arial" pitchFamily="34" charset="0"/>
              </a:rPr>
              <a:t>)</a:t>
            </a:r>
            <a:r>
              <a:rPr lang="ru-RU" sz="3600" b="1" i="1" dirty="0" smtClean="0">
                <a:latin typeface="Arial" pitchFamily="34" charset="0"/>
                <a:cs typeface="Arial" pitchFamily="34" charset="0"/>
              </a:rPr>
              <a:t> </a:t>
            </a:r>
            <a:r>
              <a:rPr lang="ru-RU" sz="3600" b="1" i="1" dirty="0" err="1" smtClean="0">
                <a:latin typeface="Arial" pitchFamily="34" charset="0"/>
                <a:cs typeface="Arial" pitchFamily="34" charset="0"/>
              </a:rPr>
              <a:t>müəyyən edildikdə</a:t>
            </a:r>
            <a:r>
              <a:rPr lang="ru-RU" sz="3600" b="1" i="1" dirty="0" smtClean="0">
                <a:latin typeface="Arial" pitchFamily="34" charset="0"/>
                <a:cs typeface="Arial" pitchFamily="34" charset="0"/>
              </a:rPr>
              <a:t>);</a:t>
            </a:r>
          </a:p>
          <a:p>
            <a:pPr marL="0" indent="0" algn="just"/>
            <a:r>
              <a:rPr lang="az-Latn-AZ" sz="3600" b="1" i="1" dirty="0" smtClean="0">
                <a:latin typeface="Arial" pitchFamily="34" charset="0"/>
                <a:cs typeface="Arial" pitchFamily="34" charset="0"/>
              </a:rPr>
              <a:t> </a:t>
            </a:r>
            <a:r>
              <a:rPr lang="ru-RU" sz="3600" b="1" i="1" dirty="0" err="1" smtClean="0">
                <a:latin typeface="Arial" pitchFamily="34" charset="0"/>
                <a:cs typeface="Arial" pitchFamily="34" charset="0"/>
              </a:rPr>
              <a:t>alternativ</a:t>
            </a:r>
            <a:r>
              <a:rPr lang="ru-RU" sz="3600" b="1" i="1" dirty="0" smtClean="0">
                <a:latin typeface="Arial" pitchFamily="34" charset="0"/>
                <a:cs typeface="Arial" pitchFamily="34" charset="0"/>
              </a:rPr>
              <a:t> (</a:t>
            </a:r>
            <a:r>
              <a:rPr lang="ru-RU" sz="3600" b="1" i="1" dirty="0" err="1" smtClean="0">
                <a:latin typeface="Arial" pitchFamily="34" charset="0"/>
                <a:cs typeface="Arial" pitchFamily="34" charset="0"/>
              </a:rPr>
              <a:t>bu</a:t>
            </a:r>
            <a:r>
              <a:rPr lang="ru-RU" sz="3600" b="1" i="1" dirty="0" smtClean="0">
                <a:latin typeface="Arial" pitchFamily="34" charset="0"/>
                <a:cs typeface="Arial" pitchFamily="34" charset="0"/>
              </a:rPr>
              <a:t> </a:t>
            </a:r>
            <a:r>
              <a:rPr lang="ru-RU" sz="3600" b="1" i="1" u="sng" dirty="0" err="1" smtClean="0">
                <a:latin typeface="Arial" pitchFamily="34" charset="0"/>
                <a:cs typeface="Arial" pitchFamily="34" charset="0"/>
              </a:rPr>
              <a:t>və ya</a:t>
            </a:r>
            <a:r>
              <a:rPr lang="ru-RU" sz="3600" b="1" i="1" dirty="0" smtClean="0">
                <a:latin typeface="Arial" pitchFamily="34" charset="0"/>
                <a:cs typeface="Arial" pitchFamily="34" charset="0"/>
              </a:rPr>
              <a:t> </a:t>
            </a:r>
            <a:r>
              <a:rPr lang="ru-RU" sz="3600" b="1" i="1" dirty="0" err="1" smtClean="0">
                <a:latin typeface="Arial" pitchFamily="34" charset="0"/>
                <a:cs typeface="Arial" pitchFamily="34" charset="0"/>
              </a:rPr>
              <a:t>digər hallardan</a:t>
            </a:r>
            <a:r>
              <a:rPr lang="ru-RU" sz="3600" b="1" i="1" dirty="0" smtClean="0">
                <a:latin typeface="Arial" pitchFamily="34" charset="0"/>
                <a:cs typeface="Arial" pitchFamily="34" charset="0"/>
              </a:rPr>
              <a:t> </a:t>
            </a:r>
            <a:r>
              <a:rPr lang="ru-RU" sz="3600" b="1" i="1" dirty="0" err="1" smtClean="0">
                <a:latin typeface="Arial" pitchFamily="34" charset="0"/>
                <a:cs typeface="Arial" pitchFamily="34" charset="0"/>
              </a:rPr>
              <a:t>asılı olaraq</a:t>
            </a:r>
            <a:r>
              <a:rPr lang="ru-RU" sz="3600" b="1" i="1" dirty="0" smtClean="0">
                <a:latin typeface="Arial" pitchFamily="34" charset="0"/>
                <a:cs typeface="Arial" pitchFamily="34" charset="0"/>
              </a:rPr>
              <a:t> </a:t>
            </a:r>
            <a:r>
              <a:rPr lang="ru-RU" sz="3600" b="1" i="1" dirty="0" err="1" smtClean="0">
                <a:latin typeface="Arial" pitchFamily="34" charset="0"/>
                <a:cs typeface="Arial" pitchFamily="34" charset="0"/>
              </a:rPr>
              <a:t>davranış qaydası müəyyən edil</a:t>
            </a:r>
            <a:r>
              <a:rPr lang="az-Latn-AZ" sz="3600" b="1" i="1" dirty="0" smtClean="0">
                <a:latin typeface="Arial" pitchFamily="34" charset="0"/>
                <a:cs typeface="Arial" pitchFamily="34" charset="0"/>
              </a:rPr>
              <a:t>-</a:t>
            </a:r>
            <a:r>
              <a:rPr lang="ru-RU" sz="3600" b="1" i="1" dirty="0" err="1" smtClean="0">
                <a:latin typeface="Arial" pitchFamily="34" charset="0"/>
                <a:cs typeface="Arial" pitchFamily="34" charset="0"/>
              </a:rPr>
              <a:t>dikdə</a:t>
            </a:r>
            <a:r>
              <a:rPr lang="ru-RU" sz="3600" b="1" i="1" dirty="0" smtClean="0">
                <a:latin typeface="Arial" pitchFamily="34" charset="0"/>
                <a:cs typeface="Arial" pitchFamily="34" charset="0"/>
              </a:rPr>
              <a:t>).</a:t>
            </a:r>
          </a:p>
          <a:p>
            <a:pPr>
              <a:buNone/>
            </a:pP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274786"/>
          </a:xfrm>
          <a:solidFill>
            <a:schemeClr val="tx1"/>
          </a:solidFill>
        </p:spPr>
        <p:txBody>
          <a:bodyPr>
            <a:normAutofit fontScale="90000"/>
          </a:bodyPr>
          <a:lstStyle/>
          <a:p>
            <a:r>
              <a:rPr lang="az-Latn-AZ" b="1" dirty="0" smtClean="0"/>
              <a:t/>
            </a:r>
            <a:br>
              <a:rPr lang="az-Latn-AZ" b="1" dirty="0" smtClean="0"/>
            </a:br>
            <a:r>
              <a:rPr lang="az-Latn-AZ" b="1" dirty="0" smtClean="0">
                <a:solidFill>
                  <a:schemeClr val="bg1"/>
                </a:solidFill>
                <a:latin typeface="Arial" pitchFamily="34" charset="0"/>
                <a:cs typeface="Arial" pitchFamily="34" charset="0"/>
              </a:rPr>
              <a:t>Maddə </a:t>
            </a:r>
            <a:r>
              <a:rPr lang="az-Latn-AZ" b="1" dirty="0" smtClean="0">
                <a:solidFill>
                  <a:schemeClr val="bg1"/>
                </a:solidFill>
                <a:latin typeface="Arial" pitchFamily="34" charset="0"/>
                <a:cs typeface="Arial" pitchFamily="34" charset="0"/>
              </a:rPr>
              <a:t>15. Anlaqsızlıq</a:t>
            </a:r>
            <a:r>
              <a:rPr lang="ru-RU" dirty="0" smtClean="0"/>
              <a:t/>
            </a:r>
            <a:br>
              <a:rPr lang="ru-RU" dirty="0" smtClean="0"/>
            </a:br>
            <a:endParaRPr lang="ru-RU" dirty="0"/>
          </a:p>
        </p:txBody>
      </p:sp>
      <p:sp>
        <p:nvSpPr>
          <p:cNvPr id="3" name="Содержимое 2"/>
          <p:cNvSpPr>
            <a:spLocks noGrp="1"/>
          </p:cNvSpPr>
          <p:nvPr>
            <p:ph idx="1"/>
          </p:nvPr>
        </p:nvSpPr>
        <p:spPr>
          <a:xfrm>
            <a:off x="428596" y="1500174"/>
            <a:ext cx="8429684" cy="5000660"/>
          </a:xfrm>
        </p:spPr>
        <p:txBody>
          <a:bodyPr>
            <a:normAutofit lnSpcReduction="10000"/>
          </a:bodyPr>
          <a:lstStyle/>
          <a:p>
            <a:pPr marL="0" indent="0" algn="just">
              <a:lnSpc>
                <a:spcPct val="150000"/>
              </a:lnSpc>
              <a:buNone/>
            </a:pPr>
            <a:r>
              <a:rPr lang="az-Latn-AZ" sz="2800" b="1" i="1" dirty="0" smtClean="0">
                <a:latin typeface="Arial" pitchFamily="34" charset="0"/>
                <a:cs typeface="Arial" pitchFamily="34" charset="0"/>
              </a:rPr>
              <a:t>Hüquqazidd </a:t>
            </a:r>
            <a:r>
              <a:rPr lang="az-Latn-AZ" sz="2800" b="1" i="1" dirty="0" smtClean="0">
                <a:latin typeface="Arial" pitchFamily="34" charset="0"/>
                <a:cs typeface="Arial" pitchFamily="34" charset="0"/>
              </a:rPr>
              <a:t>əməl (hərəkət və ya hərəkətsizlik) törədən zaman şəxs anlaqsız vəziyyətdə olduqda, yəni xroniki psixi xəstəlik, psixi fəaliyyətin müvəqqəti pozulması, kəmağıllıq və ya başqa psixi xəstəlik nəticəsində öz əməlinin faktiki xarakterini və ictimai təhlükəliliyini dərk etmək və ya onu idarə etmək iqtidarında olmadıqda o, inzibati məsuliyyətə cəlb edilmir.</a:t>
            </a:r>
            <a:endParaRPr lang="ru-RU" sz="2800" b="1" i="1" dirty="0" smtClean="0">
              <a:latin typeface="Arial" pitchFamily="34" charset="0"/>
              <a:cs typeface="Arial" pitchFamily="34"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429684" cy="2143116"/>
          </a:xfrm>
          <a:solidFill>
            <a:schemeClr val="tx1"/>
          </a:solidFill>
        </p:spPr>
        <p:txBody>
          <a:bodyPr>
            <a:noAutofit/>
          </a:bodyPr>
          <a:lstStyle/>
          <a:p>
            <a:r>
              <a:rPr lang="az-Latn-AZ" sz="42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D</a:t>
            </a:r>
            <a:r>
              <a:rPr lang="ru-RU" sz="4200" b="1" i="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ispozisiya</a:t>
            </a:r>
            <a:r>
              <a:rPr lang="az-Latn-AZ" sz="42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nın anlayışı və növləri</a:t>
            </a:r>
            <a:endParaRPr lang="ru-RU" sz="4200" dirty="0">
              <a:solidFill>
                <a:schemeClr val="bg1"/>
              </a:solidFill>
              <a:latin typeface="Arial" pitchFamily="34" charset="0"/>
              <a:cs typeface="Arial" pitchFamily="34" charset="0"/>
            </a:endParaRPr>
          </a:p>
        </p:txBody>
      </p:sp>
      <p:sp>
        <p:nvSpPr>
          <p:cNvPr id="3" name="Содержимое 2"/>
          <p:cNvSpPr>
            <a:spLocks noGrp="1"/>
          </p:cNvSpPr>
          <p:nvPr>
            <p:ph idx="1"/>
          </p:nvPr>
        </p:nvSpPr>
        <p:spPr>
          <a:xfrm>
            <a:off x="357158" y="2143116"/>
            <a:ext cx="8429684" cy="4214842"/>
          </a:xfrm>
        </p:spPr>
        <p:txBody>
          <a:bodyPr>
            <a:normAutofit fontScale="25000" lnSpcReduction="20000"/>
          </a:bodyPr>
          <a:lstStyle/>
          <a:p>
            <a:pPr marL="0" indent="0" algn="just">
              <a:lnSpc>
                <a:spcPct val="120000"/>
              </a:lnSpc>
              <a:buNone/>
            </a:pPr>
            <a:r>
              <a:rPr lang="ru-RU" sz="16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Dispozisiya</a:t>
            </a:r>
            <a:r>
              <a:rPr lang="ru-RU" sz="16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az-Latn-AZ" sz="16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ru-RU" sz="16800" b="1" i="1" dirty="0" smtClean="0">
                <a:effectLst>
                  <a:outerShdw blurRad="38100" dist="38100" dir="2700000" algn="tl">
                    <a:srgbClr val="000000">
                      <a:alpha val="43137"/>
                    </a:srgbClr>
                  </a:outerShdw>
                </a:effectLst>
                <a:latin typeface="Arial" pitchFamily="34" charset="0"/>
                <a:cs typeface="Arial" pitchFamily="34" charset="0"/>
              </a:rPr>
              <a:t>inzibati</a:t>
            </a:r>
            <a:r>
              <a:rPr lang="az-Latn-AZ" sz="16800" b="1" i="1" dirty="0" smtClean="0">
                <a:effectLst>
                  <a:outerShdw blurRad="38100" dist="38100" dir="2700000" algn="tl">
                    <a:srgbClr val="000000">
                      <a:alpha val="43137"/>
                    </a:srgbClr>
                  </a:outerShdw>
                </a:effectLst>
                <a:latin typeface="Arial" pitchFamily="34" charset="0"/>
                <a:cs typeface="Arial" pitchFamily="34" charset="0"/>
              </a:rPr>
              <a:t> </a:t>
            </a:r>
            <a:r>
              <a:rPr lang="ru-RU" sz="16800" b="1" i="1" dirty="0" err="1" smtClean="0">
                <a:effectLst>
                  <a:outerShdw blurRad="38100" dist="38100" dir="2700000" algn="tl">
                    <a:srgbClr val="000000">
                      <a:alpha val="43137"/>
                    </a:srgbClr>
                  </a:outerShdw>
                </a:effectLst>
                <a:latin typeface="Arial" pitchFamily="34" charset="0"/>
                <a:cs typeface="Arial" pitchFamily="34" charset="0"/>
              </a:rPr>
              <a:t>hüquq</a:t>
            </a:r>
            <a:r>
              <a:rPr lang="ru-RU" sz="16800" b="1" i="1" dirty="0" smtClean="0">
                <a:effectLst>
                  <a:outerShdw blurRad="38100" dist="38100" dir="2700000" algn="tl">
                    <a:srgbClr val="000000">
                      <a:alpha val="43137"/>
                    </a:srgbClr>
                  </a:outerShdw>
                </a:effectLst>
                <a:latin typeface="Arial" pitchFamily="34" charset="0"/>
                <a:cs typeface="Arial" pitchFamily="34" charset="0"/>
              </a:rPr>
              <a:t> </a:t>
            </a:r>
            <a:r>
              <a:rPr lang="ru-RU" sz="16800" b="1" i="1" dirty="0" err="1" smtClean="0">
                <a:effectLst>
                  <a:outerShdw blurRad="38100" dist="38100" dir="2700000" algn="tl">
                    <a:srgbClr val="000000">
                      <a:alpha val="43137"/>
                    </a:srgbClr>
                  </a:outerShdw>
                </a:effectLst>
                <a:latin typeface="Arial" pitchFamily="34" charset="0"/>
                <a:cs typeface="Arial" pitchFamily="34" charset="0"/>
              </a:rPr>
              <a:t>normasının mərkəzi hissəsi olub</a:t>
            </a:r>
            <a:r>
              <a:rPr lang="ru-RU" sz="16800" b="1" i="1" dirty="0" smtClean="0">
                <a:effectLst>
                  <a:outerShdw blurRad="38100" dist="38100" dir="2700000" algn="tl">
                    <a:srgbClr val="000000">
                      <a:alpha val="43137"/>
                    </a:srgbClr>
                  </a:outerShdw>
                </a:effectLst>
                <a:latin typeface="Arial" pitchFamily="34" charset="0"/>
                <a:cs typeface="Arial" pitchFamily="34" charset="0"/>
              </a:rPr>
              <a:t>, </a:t>
            </a:r>
            <a:r>
              <a:rPr lang="ru-RU" sz="16800" b="1" i="1" u="sng" dirty="0" err="1" smtClean="0">
                <a:effectLst>
                  <a:outerShdw blurRad="38100" dist="38100" dir="2700000" algn="tl">
                    <a:srgbClr val="000000">
                      <a:alpha val="43137"/>
                    </a:srgbClr>
                  </a:outerShdw>
                </a:effectLst>
                <a:latin typeface="Arial" pitchFamily="34" charset="0"/>
                <a:cs typeface="Arial" pitchFamily="34" charset="0"/>
              </a:rPr>
              <a:t>tövsiyə edilən, icazə verilən və ya</a:t>
            </a:r>
            <a:r>
              <a:rPr lang="ru-RU" sz="16800" b="1" i="1" u="sng" dirty="0" smtClean="0">
                <a:effectLst>
                  <a:outerShdw blurRad="38100" dist="38100" dir="2700000" algn="tl">
                    <a:srgbClr val="000000">
                      <a:alpha val="43137"/>
                    </a:srgbClr>
                  </a:outerShdw>
                </a:effectLst>
                <a:latin typeface="Arial" pitchFamily="34" charset="0"/>
                <a:cs typeface="Arial" pitchFamily="34" charset="0"/>
              </a:rPr>
              <a:t> </a:t>
            </a:r>
            <a:r>
              <a:rPr lang="ru-RU" sz="16800" b="1" i="1" u="sng" dirty="0" err="1" smtClean="0">
                <a:effectLst>
                  <a:outerShdw blurRad="38100" dist="38100" dir="2700000" algn="tl">
                    <a:srgbClr val="000000">
                      <a:alpha val="43137"/>
                    </a:srgbClr>
                  </a:outerShdw>
                </a:effectLst>
                <a:latin typeface="Arial" pitchFamily="34" charset="0"/>
                <a:cs typeface="Arial" pitchFamily="34" charset="0"/>
              </a:rPr>
              <a:t>qadağan</a:t>
            </a:r>
            <a:r>
              <a:rPr lang="ru-RU" sz="16800" b="1" i="1" u="sng" dirty="0" smtClean="0">
                <a:effectLst>
                  <a:outerShdw blurRad="38100" dist="38100" dir="2700000" algn="tl">
                    <a:srgbClr val="000000">
                      <a:alpha val="43137"/>
                    </a:srgbClr>
                  </a:outerShdw>
                </a:effectLst>
                <a:latin typeface="Arial" pitchFamily="34" charset="0"/>
                <a:cs typeface="Arial" pitchFamily="34" charset="0"/>
              </a:rPr>
              <a:t> </a:t>
            </a:r>
            <a:r>
              <a:rPr lang="ru-RU" sz="16800" b="1" i="1" u="sng" dirty="0" err="1" smtClean="0">
                <a:effectLst>
                  <a:outerShdw blurRad="38100" dist="38100" dir="2700000" algn="tl">
                    <a:srgbClr val="000000">
                      <a:alpha val="43137"/>
                    </a:srgbClr>
                  </a:outerShdw>
                </a:effectLst>
                <a:latin typeface="Arial" pitchFamily="34" charset="0"/>
                <a:cs typeface="Arial" pitchFamily="34" charset="0"/>
              </a:rPr>
              <a:t>edilən</a:t>
            </a:r>
            <a:r>
              <a:rPr lang="ru-RU" sz="16800" b="1" i="1" dirty="0" err="1" smtClean="0">
                <a:effectLst>
                  <a:outerShdw blurRad="38100" dist="38100" dir="2700000" algn="tl">
                    <a:srgbClr val="000000">
                      <a:alpha val="43137"/>
                    </a:srgbClr>
                  </a:outerShdw>
                </a:effectLst>
                <a:latin typeface="Arial" pitchFamily="34" charset="0"/>
                <a:cs typeface="Arial" pitchFamily="34" charset="0"/>
              </a:rPr>
              <a:t> </a:t>
            </a:r>
            <a:r>
              <a:rPr lang="ru-RU" sz="16800" b="1" i="1" dirty="0" err="1" smtClean="0">
                <a:solidFill>
                  <a:srgbClr val="FF0000"/>
                </a:solidFill>
                <a:effectLst>
                  <a:outerShdw blurRad="38100" dist="38100" dir="2700000" algn="tl">
                    <a:srgbClr val="000000">
                      <a:alpha val="43137"/>
                    </a:srgbClr>
                  </a:outerShdw>
                </a:effectLst>
                <a:latin typeface="Arial" pitchFamily="34" charset="0"/>
                <a:cs typeface="Arial" pitchFamily="34" charset="0"/>
              </a:rPr>
              <a:t>davranış qaydasının özüdür</a:t>
            </a:r>
            <a:r>
              <a:rPr lang="az-Latn-AZ" sz="168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p>
          <a:p>
            <a:pPr marL="0" indent="0" algn="just">
              <a:buNone/>
            </a:pPr>
            <a:endParaRPr lang="ru-RU" sz="1700" b="1" i="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buNone/>
            </a:pP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285992"/>
          </a:xfrm>
          <a:solidFill>
            <a:schemeClr val="tx1"/>
          </a:solidFill>
        </p:spPr>
        <p:txBody>
          <a:bodyPr>
            <a:normAutofit fontScale="90000"/>
          </a:bodyPr>
          <a:lstStyle/>
          <a:p>
            <a:r>
              <a:rPr lang="az-Latn-AZ" sz="3200" b="1" dirty="0" smtClean="0"/>
              <a:t/>
            </a:r>
            <a:br>
              <a:rPr lang="az-Latn-AZ" sz="3200" b="1" dirty="0" smtClean="0"/>
            </a:br>
            <a:r>
              <a:rPr lang="az-Latn-AZ" sz="3100" b="1" dirty="0" smtClean="0">
                <a:solidFill>
                  <a:schemeClr val="bg1"/>
                </a:solidFill>
                <a:latin typeface="Arial" pitchFamily="34" charset="0"/>
                <a:cs typeface="Arial" pitchFamily="34" charset="0"/>
              </a:rPr>
              <a:t>Maddə </a:t>
            </a:r>
            <a:r>
              <a:rPr lang="az-Latn-AZ" sz="3100" b="1" dirty="0" smtClean="0">
                <a:solidFill>
                  <a:schemeClr val="bg1"/>
                </a:solidFill>
                <a:latin typeface="Arial" pitchFamily="34" charset="0"/>
                <a:cs typeface="Arial" pitchFamily="34" charset="0"/>
              </a:rPr>
              <a:t>534. Əməliyyat-axtarış fəaliyyəti subyektlərinin, hərbi qulluqçuların və prokurorluq işçilərinin fərqlənmə nişanları olan hərbi və xüsusi geyim formalarını qanunsuz olaraq daşıma </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57200" y="2357430"/>
            <a:ext cx="8229600" cy="4357718"/>
          </a:xfrm>
        </p:spPr>
        <p:txBody>
          <a:bodyPr>
            <a:normAutofit fontScale="92500" lnSpcReduction="20000"/>
          </a:bodyPr>
          <a:lstStyle/>
          <a:p>
            <a:pPr marL="0" indent="0" algn="just">
              <a:lnSpc>
                <a:spcPct val="110000"/>
              </a:lnSpc>
              <a:buNone/>
            </a:pPr>
            <a:r>
              <a:rPr lang="az-Latn-AZ" b="1" i="1" dirty="0" smtClean="0">
                <a:latin typeface="Arial" pitchFamily="34" charset="0"/>
                <a:cs typeface="Arial" pitchFamily="34" charset="0"/>
              </a:rPr>
              <a:t>Əməliyyat-axtarış </a:t>
            </a:r>
            <a:r>
              <a:rPr lang="az-Latn-AZ" b="1" i="1" dirty="0" smtClean="0">
                <a:latin typeface="Arial" pitchFamily="34" charset="0"/>
                <a:cs typeface="Arial" pitchFamily="34" charset="0"/>
              </a:rPr>
              <a:t>fəaliyyəti subyektlərinin, hərbi qulluqçuların və prokurorluq işçilərinin fərqlənmə nişanları olan hərbi və xüsusi geyim formalarını qanunsuz olaraq daşımağa görə-</a:t>
            </a:r>
            <a:endParaRPr lang="ru-RU" b="1" i="1" dirty="0" smtClean="0">
              <a:latin typeface="Arial" pitchFamily="34" charset="0"/>
              <a:cs typeface="Arial" pitchFamily="34" charset="0"/>
            </a:endParaRPr>
          </a:p>
          <a:p>
            <a:pPr marL="0" indent="0" algn="just">
              <a:lnSpc>
                <a:spcPct val="110000"/>
              </a:lnSpc>
              <a:buNone/>
            </a:pPr>
            <a:r>
              <a:rPr lang="az-Latn-AZ" b="1" i="1" dirty="0" smtClean="0">
                <a:solidFill>
                  <a:srgbClr val="FF0000"/>
                </a:solidFill>
                <a:latin typeface="Arial" pitchFamily="34" charset="0"/>
                <a:cs typeface="Arial" pitchFamily="34" charset="0"/>
              </a:rPr>
              <a:t>inzibati xətanın obyekti olmuş hərbi və xüsusi geyim forması müsadirə edilməklə üç yüz manatdan beş yüz manatadək məbləğdə cərimə edilir. </a:t>
            </a:r>
            <a:endParaRPr lang="ru-RU" b="1" i="1" dirty="0" smtClean="0">
              <a:solidFill>
                <a:srgbClr val="FF0000"/>
              </a:solidFill>
              <a:latin typeface="Arial" pitchFamily="34" charset="0"/>
              <a:cs typeface="Arial" pitchFamily="34" charset="0"/>
            </a:endParaRPr>
          </a:p>
          <a:p>
            <a:pPr>
              <a:buNone/>
            </a:pPr>
            <a:r>
              <a:rPr lang="az-Latn-AZ" b="1" dirty="0" smtClean="0"/>
              <a:t> </a:t>
            </a:r>
            <a:endParaRPr lang="ru-RU"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528</Words>
  <Application>Microsoft Office PowerPoint</Application>
  <PresentationFormat>Экран (4:3)</PresentationFormat>
  <Paragraphs>60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Mövzu № 3. İnzibati hüquq normaları</vt:lpstr>
      <vt:lpstr> Sual 1. İnzibati-hüquqi tənzimləmə mexanizminin anlayışı və elementləri </vt:lpstr>
      <vt:lpstr>İnzibati-hüquqi tənzimləmə mexanizminin elementləri</vt:lpstr>
      <vt:lpstr> Sual 2. İnzibati hüquq normalarının anlayışı və quruluşu </vt:lpstr>
      <vt:lpstr>İnzibati hüquq normasının quruluş elementləri</vt:lpstr>
      <vt:lpstr>Hipotezanın anlayışı və növləri</vt:lpstr>
      <vt:lpstr> Maddə 15. Anlaqsızlıq </vt:lpstr>
      <vt:lpstr>Dispozisiyanın anlayışı və növləri</vt:lpstr>
      <vt:lpstr> Maddə 534. Əməliyyat-axtarış fəaliyyəti subyektlərinin, hərbi qulluqçuların və prokurorluq işçilərinin fərqlənmə nişanları olan hərbi və xüsusi geyim formalarını qanunsuz olaraq daşıma  </vt:lpstr>
      <vt:lpstr> Dispozisiyanın növləri: </vt:lpstr>
      <vt:lpstr>SANKSİYANIN ANLAYIŞI VƏ NÖVLƏRİ</vt:lpstr>
      <vt:lpstr>Sual 3. İnzibati hüquq normalarının növləri</vt:lpstr>
      <vt:lpstr>İnzibati hüquq normalarının növləri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Mövzu № 3. İnzibati hüquq normaları və münasibətləri</dc:title>
  <dc:creator>user</dc:creator>
  <cp:lastModifiedBy>Пользователь</cp:lastModifiedBy>
  <cp:revision>44</cp:revision>
  <dcterms:created xsi:type="dcterms:W3CDTF">2015-09-21T10:29:59Z</dcterms:created>
  <dcterms:modified xsi:type="dcterms:W3CDTF">2020-09-23T04:56:53Z</dcterms:modified>
</cp:coreProperties>
</file>