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317" r:id="rId3"/>
    <p:sldId id="292" r:id="rId4"/>
    <p:sldId id="320" r:id="rId5"/>
    <p:sldId id="299" r:id="rId6"/>
    <p:sldId id="300" r:id="rId7"/>
    <p:sldId id="301" r:id="rId8"/>
    <p:sldId id="312" r:id="rId9"/>
    <p:sldId id="316" r:id="rId10"/>
    <p:sldId id="321" r:id="rId11"/>
    <p:sldId id="322" r:id="rId12"/>
    <p:sldId id="302" r:id="rId13"/>
    <p:sldId id="303" r:id="rId14"/>
    <p:sldId id="30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010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E065C-BE2D-4B28-8F16-21EAAEBCBB81}" type="datetimeFigureOut">
              <a:rPr lang="ru-RU"/>
              <a:pPr>
                <a:defRPr/>
              </a:pPr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B3E9A-843A-4DE0-BB5A-2E2E1F417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5969F-C12F-4BFF-8395-B7367F8BA4A1}" type="datetimeFigureOut">
              <a:rPr lang="ru-RU"/>
              <a:pPr>
                <a:defRPr/>
              </a:pPr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F7592-0CA2-4B59-B3A5-43950A4F4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DC1F1-F22E-45F2-8E1B-3F68F0918586}" type="datetimeFigureOut">
              <a:rPr lang="ru-RU"/>
              <a:pPr>
                <a:defRPr/>
              </a:pPr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F045B-526E-43C8-91B6-EC7301307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A460C-6943-42B3-82C4-F376AF588021}" type="datetimeFigureOut">
              <a:rPr lang="ru-RU"/>
              <a:pPr>
                <a:defRPr/>
              </a:pPr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82A99-506B-4FAC-9BA7-6E73B766A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7A7F7-FC39-49E8-88CF-A4B622AC42A6}" type="datetimeFigureOut">
              <a:rPr lang="ru-RU"/>
              <a:pPr>
                <a:defRPr/>
              </a:pPr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FC14E-A630-4E11-BABC-1CB81FCC8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A9B5D-7DE5-4A73-9CDD-FAB139AA69BA}" type="datetimeFigureOut">
              <a:rPr lang="ru-RU"/>
              <a:pPr>
                <a:defRPr/>
              </a:pPr>
              <a:t>25.09.2020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65FE3-224F-4296-BA55-BC9853E860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23869-7D80-4073-B199-C8878DB323AC}" type="datetimeFigureOut">
              <a:rPr lang="ru-RU"/>
              <a:pPr>
                <a:defRPr/>
              </a:pPr>
              <a:t>25.09.2020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E2832-4EB6-4AAA-B333-0C2592651A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27CAC-8F34-4C97-8124-B767DEADD213}" type="datetimeFigureOut">
              <a:rPr lang="ru-RU"/>
              <a:pPr>
                <a:defRPr/>
              </a:pPr>
              <a:t>25.09.2020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4B623-5E81-4E39-8BD1-44D0672C4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C77F7-C7DE-4FA0-A1EC-DD016F0AE735}" type="datetimeFigureOut">
              <a:rPr lang="ru-RU"/>
              <a:pPr>
                <a:defRPr/>
              </a:pPr>
              <a:t>25.09.2020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AC6B9-6A54-4DAA-8A7D-32BD965C2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9755A-9DC1-403E-9387-265C37DCA474}" type="datetimeFigureOut">
              <a:rPr lang="ru-RU"/>
              <a:pPr>
                <a:defRPr/>
              </a:pPr>
              <a:t>25.09.2020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D9C8F-136F-4C2B-B44C-DE80A31986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DA324-6661-4651-B83E-38590B834705}" type="datetimeFigureOut">
              <a:rPr lang="ru-RU"/>
              <a:pPr>
                <a:defRPr/>
              </a:pPr>
              <a:t>25.09.2020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0485E-F25E-4FB8-B2B8-425015A181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BEB079-4351-4108-8625-F60E7BC3B289}" type="datetimeFigureOut">
              <a:rPr lang="ru-RU"/>
              <a:pPr>
                <a:defRPr/>
              </a:pPr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9E4E16-54C7-47A2-AD1E-8B5CA30CD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 № </a:t>
            </a:r>
            <a:r>
              <a:rPr lang="az-Latn-AZ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 </a:t>
            </a:r>
            <a:r>
              <a:rPr lang="az-Latn-AZ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işlər sahəsində </a:t>
            </a:r>
            <a:r>
              <a:rPr lang="az-Latn-AZ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az-Latn-AZ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idarəetməsi</a:t>
            </a: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5040560"/>
          </a:xfrm>
        </p:spPr>
        <p:txBody>
          <a:bodyPr/>
          <a:lstStyle/>
          <a:p>
            <a:pPr marL="0" lv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az-Latn-AZ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  <a:endParaRPr lang="en-US" sz="34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z-Latn-AZ" sz="3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</a:t>
            </a:r>
            <a:r>
              <a:rPr lang="az-Latn-AZ" sz="3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işlər sahəsində dövlət </a:t>
            </a:r>
            <a:r>
              <a:rPr lang="en-US" sz="3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r>
              <a:rPr lang="az-Latn-AZ" sz="3400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darəet</a:t>
            </a:r>
            <a:r>
              <a:rPr lang="az-Latn-AZ" sz="3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-məsinin anlayışı və </a:t>
            </a:r>
            <a:r>
              <a:rPr lang="az-Latn-AZ" sz="3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təşkilati - hüquqi </a:t>
            </a:r>
            <a:r>
              <a:rPr lang="az-Latn-AZ" sz="3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formaları</a:t>
            </a:r>
            <a:r>
              <a:rPr lang="en-US" sz="3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34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z-Latn-AZ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DİN </a:t>
            </a:r>
            <a:r>
              <a:rPr lang="az-Latn-AZ" sz="3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sz="3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işlər </a:t>
            </a:r>
            <a:r>
              <a:rPr lang="az-Latn-AZ" sz="3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sahəsində </a:t>
            </a:r>
            <a:r>
              <a:rPr lang="az-Latn-AZ" sz="3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idarəetməsini bilavasitə </a:t>
            </a:r>
            <a:r>
              <a:rPr lang="az-Latn-AZ" sz="3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 </a:t>
            </a:r>
            <a:r>
              <a:rPr lang="az-Latn-AZ" sz="3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keçirən mərkəzi icra hakimiyyəti orqanı </a:t>
            </a:r>
            <a:r>
              <a:rPr lang="az-Latn-AZ" sz="3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kimi</a:t>
            </a:r>
            <a:r>
              <a:rPr lang="en-US" sz="3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34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lvl="0" indent="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az-Latn-AZ" sz="3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DİO-da </a:t>
            </a:r>
            <a:r>
              <a:rPr lang="az-Latn-AZ" sz="3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qulluğunun </a:t>
            </a:r>
            <a:r>
              <a:rPr lang="az-Latn-AZ" sz="3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anlayışı, hüquqi əsasları və </a:t>
            </a:r>
            <a:r>
              <a:rPr lang="az-Latn-AZ" sz="3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şərtləri</a:t>
            </a:r>
            <a:r>
              <a:rPr lang="en-US" sz="3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34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457200">
              <a:spcBef>
                <a:spcPts val="0"/>
              </a:spcBef>
            </a:pP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712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az-Latn-AZ" b="1" dirty="0" smtClean="0">
                <a:latin typeface="Arial" pitchFamily="34" charset="0"/>
                <a:cs typeface="Arial" pitchFamily="34" charset="0"/>
              </a:rPr>
              <a:t>DİN-in Kollegiyası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:\DİN Kollegiya-12.07.19_1-bi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68760"/>
            <a:ext cx="9036496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438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z-Latn-AZ" b="1" dirty="0" smtClean="0">
                <a:latin typeface="Arial" pitchFamily="34" charset="0"/>
                <a:cs typeface="Arial" pitchFamily="34" charset="0"/>
              </a:rPr>
              <a:t>DİN-in Kollegiyasına dəvət olunanlar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H:\12.07.19_2-big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280920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0751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Kollegiya iclasında baxılan məsələlər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/>
          <a:lstStyle/>
          <a:p>
            <a:pPr marL="0" indent="268288" algn="just">
              <a:spcBef>
                <a:spcPts val="0"/>
              </a:spcBef>
            </a:pPr>
            <a:r>
              <a:rPr lang="az-Latn-AZ" sz="3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DİO-nun fəaliyyətinin </a:t>
            </a:r>
            <a:r>
              <a:rPr lang="az-Latn-AZ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əsas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istiqa-mətləri;</a:t>
            </a:r>
          </a:p>
          <a:p>
            <a:pPr marL="0" indent="268288" algn="just">
              <a:spcBef>
                <a:spcPts val="0"/>
              </a:spcBef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ictimai </a:t>
            </a:r>
            <a:r>
              <a:rPr lang="az-Latn-AZ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təhlükəsizliyin və ictimai qaydanın təmin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edilməsi;</a:t>
            </a:r>
          </a:p>
          <a:p>
            <a:pPr marL="0" indent="268288" algn="just">
              <a:spcBef>
                <a:spcPts val="0"/>
              </a:spcBef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 cinayətkarlığa </a:t>
            </a:r>
            <a:r>
              <a:rPr lang="az-Latn-AZ" sz="3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qarşı 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mübarizə;</a:t>
            </a:r>
          </a:p>
          <a:p>
            <a:pPr marL="0" indent="268288" algn="just">
              <a:spcBef>
                <a:spcPts val="0"/>
              </a:spcBef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icra intizamı;</a:t>
            </a:r>
          </a:p>
          <a:p>
            <a:pPr marL="0" indent="268288" algn="just">
              <a:spcBef>
                <a:spcPts val="0"/>
              </a:spcBef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kadr məsələləri;</a:t>
            </a:r>
          </a:p>
          <a:p>
            <a:pPr marL="0" indent="268288" algn="just">
              <a:spcBef>
                <a:spcPts val="0"/>
              </a:spcBef>
            </a:pP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 aktların layihələri və s.</a:t>
            </a:r>
            <a:endParaRPr lang="ru-RU" sz="37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527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76872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pPr lvl="0" indent="4445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az-Latn-AZ" sz="4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Sual 3. Daxili </a:t>
            </a:r>
            <a:r>
              <a:rPr lang="az-Latn-AZ" sz="41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işlər orqanlarında dövlət qulluğunun anlayışı, hüquqi əsasları </a:t>
            </a:r>
            <a:r>
              <a:rPr lang="az-Latn-AZ" sz="41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və şərtləri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endParaRPr lang="ru-RU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363272" cy="4464496"/>
          </a:xfrm>
        </p:spPr>
        <p:txBody>
          <a:bodyPr/>
          <a:lstStyle/>
          <a:p>
            <a:pPr marL="0" indent="0" algn="just">
              <a:buNone/>
            </a:pPr>
            <a:r>
              <a:rPr lang="az-Latn-AZ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Daxili işlər orqanlarında xidmət keçmə -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bu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orqanların </a:t>
            </a:r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funksiya, vəzifə və 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hüquqların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öz peşə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fəaliyyətləri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ilə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həyata keçirən 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Azərbaycan </a:t>
            </a:r>
            <a:r>
              <a:rPr lang="az-Latn-AZ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Respublikası 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vətən-daşla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rının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dövlət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qulluğunun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xüsusi növüdür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.</a:t>
            </a:r>
            <a:endParaRPr lang="en-US" sz="40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Mincho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041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sz="4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DİO-da dövlət </a:t>
            </a:r>
            <a:r>
              <a:rPr lang="az-Latn-AZ" sz="42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qulluğunun </a:t>
            </a:r>
            <a:r>
              <a:rPr lang="az-Latn-AZ" sz="42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</a:t>
            </a:r>
            <a:r>
              <a:rPr lang="az-Latn-AZ" sz="42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əsasları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824536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  <a:tabLst>
                <a:tab pos="252095" algn="l"/>
              </a:tabLst>
            </a:pPr>
            <a:r>
              <a:rPr lang="az-Latn-A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DİO-da dövlət qulluğunun hüquqi </a:t>
            </a:r>
            <a:r>
              <a:rPr lang="az-Latn-A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əsaslarına aiddir:</a:t>
            </a:r>
            <a:endParaRPr lang="az-Latn-AZ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Mincho"/>
              <a:cs typeface="Arial" pitchFamily="34" charset="0"/>
            </a:endParaRPr>
          </a:p>
          <a:p>
            <a:pPr marL="0" indent="268288" algn="just">
              <a:spcAft>
                <a:spcPts val="0"/>
              </a:spcAft>
              <a:tabLst>
                <a:tab pos="252095" algn="l"/>
              </a:tabLst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AR-ın Konstitusiyası;</a:t>
            </a:r>
          </a:p>
          <a:p>
            <a:pPr marL="0" indent="268288" algn="just">
              <a:spcAft>
                <a:spcPts val="0"/>
              </a:spcAft>
              <a:tabLst>
                <a:tab pos="252095" algn="l"/>
              </a:tabLst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"Polis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haqqında" Azərbaycan </a:t>
            </a:r>
            <a:r>
              <a:rPr lang="az-Latn-AZ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Respubli-kasının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 Qanunu;</a:t>
            </a:r>
          </a:p>
          <a:p>
            <a:pPr marL="0" indent="268288" algn="just">
              <a:spcAft>
                <a:spcPts val="0"/>
              </a:spcAft>
              <a:tabLst>
                <a:tab pos="252095" algn="l"/>
              </a:tabLst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Azərbaycan Respublikasının daxili işlər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orqanlarında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xidmət keçmə haqqında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Əsasnamə;</a:t>
            </a:r>
          </a:p>
          <a:p>
            <a:pPr marL="0" indent="268288" algn="just">
              <a:spcAft>
                <a:spcPts val="0"/>
              </a:spcAft>
              <a:tabLst>
                <a:tab pos="252095" algn="l"/>
              </a:tabLst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"Dövlət </a:t>
            </a:r>
            <a:r>
              <a:rPr lang="az-Latn-A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qulluğu haqqında" 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Qanun və s. 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MS Mincho"/>
              <a:cs typeface="Arial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az-Latn-A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MS Mincho"/>
                <a:cs typeface="Arial" pitchFamily="34" charset="0"/>
              </a:rPr>
              <a:t> 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828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72816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pPr lvl="0" indent="4445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4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en-US" sz="35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Sual</a:t>
            </a:r>
            <a:r>
              <a:rPr lang="en-US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 1. </a:t>
            </a:r>
            <a:r>
              <a:rPr lang="az-Latn-AZ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Daxili </a:t>
            </a:r>
            <a:r>
              <a:rPr lang="az-Latn-AZ" sz="3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işlər sahəsində dövlət </a:t>
            </a:r>
            <a:r>
              <a:rPr lang="en-US" sz="3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i</a:t>
            </a:r>
            <a:r>
              <a:rPr lang="az-Latn-AZ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darəetməsinin </a:t>
            </a:r>
            <a:r>
              <a:rPr lang="az-Latn-AZ" sz="3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anlayışı və təşkilati - hüquqi </a:t>
            </a:r>
            <a:r>
              <a:rPr lang="az-Latn-AZ" sz="35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formaları</a:t>
            </a:r>
            <a:r>
              <a:rPr lang="ru-RU" sz="3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34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/>
          <a:lstStyle/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işlər sahəsində dövlət 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idarə-etməsi </a:t>
            </a: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sz="3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</a:t>
            </a:r>
            <a:r>
              <a:rPr lang="az-Latn-AZ" sz="33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qaydanın</a:t>
            </a:r>
            <a:r>
              <a:rPr lang="az-Latn-AZ" sz="33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3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qorunması </a:t>
            </a:r>
            <a:r>
              <a:rPr lang="az-Latn-AZ" sz="33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33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təhlükəsizliyin</a:t>
            </a:r>
            <a:r>
              <a:rPr lang="az-Latn-AZ" sz="33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təmin </a:t>
            </a:r>
            <a:r>
              <a:rPr lang="az-Latn-AZ" sz="33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</a:t>
            </a:r>
            <a:r>
              <a:rPr lang="az-Latn-AZ" sz="33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33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insan və vətəndaş hüquq və </a:t>
            </a:r>
            <a:r>
              <a:rPr lang="az-Latn-AZ" sz="33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azadlıqla-</a:t>
            </a:r>
            <a:r>
              <a:rPr lang="az-Latn-AZ" sz="33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rının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mühafizəsi</a:t>
            </a: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</a:t>
            </a:r>
            <a:r>
              <a:rPr lang="az-Latn-AZ" sz="33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onların </a:t>
            </a:r>
            <a:r>
              <a:rPr lang="az-Latn-AZ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cinayət </a:t>
            </a:r>
            <a:r>
              <a:rPr lang="az-Latn-AZ" sz="3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az-Latn-AZ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di-gər hüquqazidd qəsdlərdən</a:t>
            </a:r>
            <a:r>
              <a:rPr lang="az-Latn-AZ" sz="33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qorunması, həmçinin </a:t>
            </a:r>
            <a:r>
              <a:rPr lang="az-Latn-AZ" sz="3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yol hərəkəti təhlükəsizliyinin </a:t>
            </a:r>
            <a:r>
              <a:rPr lang="az-Latn-AZ" sz="33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təşkili üzrə </a:t>
            </a:r>
            <a:r>
              <a:rPr lang="az-Latn-AZ" sz="33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səlahiyyətli </a:t>
            </a:r>
            <a:r>
              <a:rPr lang="az-Latn-AZ" sz="3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orqanla-</a:t>
            </a:r>
            <a:r>
              <a:rPr lang="az-Latn-AZ" sz="3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rının</a:t>
            </a:r>
            <a:r>
              <a:rPr lang="en-US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33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icraedici</a:t>
            </a:r>
            <a:r>
              <a:rPr lang="en-US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-s</a:t>
            </a:r>
            <a:r>
              <a:rPr lang="az-Latn-AZ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US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</a:t>
            </a:r>
            <a:r>
              <a:rPr lang="az-Latn-AZ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</a:t>
            </a:r>
            <a:r>
              <a:rPr lang="en-US" sz="33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ncamverici</a:t>
            </a:r>
            <a:r>
              <a:rPr lang="az-Latn-AZ" sz="33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3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fəaliyyə-tidir</a:t>
            </a:r>
            <a:r>
              <a:rPr lang="az-Latn-AZ" sz="33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33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357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142875"/>
            <a:ext cx="6858000" cy="1000125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rgbClr val="FF0000"/>
                </a:solidFill>
                <a:latin typeface="Arial AzLat" pitchFamily="34" charset="-52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Arial AzLat" pitchFamily="34" charset="-52"/>
              </a:rPr>
            </a:br>
            <a:r>
              <a:rPr lang="ru-RU" sz="1800" b="1" dirty="0" smtClean="0">
                <a:solidFill>
                  <a:srgbClr val="FF0000"/>
                </a:solidFill>
                <a:latin typeface="Arial AzLat" pitchFamily="34" charset="-52"/>
              </a:rPr>
              <a:t/>
            </a:r>
            <a:br>
              <a:rPr lang="ru-RU" sz="1800" b="1" dirty="0" smtClean="0">
                <a:solidFill>
                  <a:srgbClr val="FF0000"/>
                </a:solidFill>
                <a:latin typeface="Arial AzLat" pitchFamily="34" charset="-52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3D9596-AAFB-45AF-85A0-45856954DA2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Блок-схема: типовой процесс 6"/>
          <p:cNvSpPr/>
          <p:nvPr/>
        </p:nvSpPr>
        <p:spPr>
          <a:xfrm>
            <a:off x="214313" y="285750"/>
            <a:ext cx="8643937" cy="1785938"/>
          </a:xfrm>
          <a:prstGeom prst="flowChartPredefinedProcess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z-Latn-AZ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işlər sahəsində dövlət idarəetməsinin təşkilati - hüquqi formaları</a:t>
            </a:r>
            <a:endParaRPr lang="ru-RU" sz="36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араллелограмм 7"/>
          <p:cNvSpPr/>
          <p:nvPr/>
        </p:nvSpPr>
        <p:spPr>
          <a:xfrm>
            <a:off x="214313" y="2321719"/>
            <a:ext cx="2917527" cy="2143125"/>
          </a:xfrm>
          <a:prstGeom prst="parallelogram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z-Latn-AZ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fəaliyyət</a:t>
            </a:r>
            <a:endParaRPr lang="ru-RU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араллелограмм 9"/>
          <p:cNvSpPr/>
          <p:nvPr/>
        </p:nvSpPr>
        <p:spPr>
          <a:xfrm>
            <a:off x="2339752" y="3643313"/>
            <a:ext cx="3168352" cy="2357438"/>
          </a:xfrm>
          <a:prstGeom prst="parallelogram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z-Latn-AZ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əməliyyat- axtarış </a:t>
            </a:r>
            <a:r>
              <a:rPr lang="az-Latn-AZ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fəaliyyəti</a:t>
            </a:r>
            <a:endParaRPr lang="ru-RU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араллелограмм 10"/>
          <p:cNvSpPr/>
          <p:nvPr/>
        </p:nvSpPr>
        <p:spPr>
          <a:xfrm>
            <a:off x="5508104" y="2996952"/>
            <a:ext cx="3350146" cy="2571750"/>
          </a:xfrm>
          <a:prstGeom prst="parallelogram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z-Latn-AZ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cinayət-prosessual </a:t>
            </a:r>
            <a:r>
              <a:rPr lang="az-Latn-AZ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</a:t>
            </a:r>
            <a:endParaRPr lang="ru-RU" sz="2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95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client-7\Рабочий стол\Cenab nazir və DYP YPX teze for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8496944" cy="5832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9617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492896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en-US" sz="3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35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DİN - daxili işlər sahəsində dövlət idarəetməsini bilavasitə həyata keçirən mərkəzi icra hakimiyyəti orqanı kimi</a:t>
            </a:r>
            <a:r>
              <a:rPr lang="ru-RU" sz="35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35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5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176464"/>
          </a:xfrm>
        </p:spPr>
        <p:txBody>
          <a:bodyPr/>
          <a:lstStyle/>
          <a:p>
            <a:pPr marL="0" lvl="0" indent="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</a:t>
            </a:r>
            <a:r>
              <a:rPr lang="ru-RU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İşlər</a:t>
            </a:r>
            <a:r>
              <a:rPr lang="ru-RU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Nazirliyi</a:t>
            </a:r>
            <a:r>
              <a:rPr lang="ru-RU" sz="3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- </a:t>
            </a:r>
            <a:r>
              <a:rPr lang="ru-RU" sz="35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ru-RU" sz="3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</a:t>
            </a:r>
            <a:r>
              <a:rPr lang="az-Latn-AZ" sz="35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500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danın</a:t>
            </a:r>
            <a:r>
              <a:rPr lang="ru-RU" sz="35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ru-RU" sz="35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ru-RU" sz="3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təhlükəsizliyin </a:t>
            </a:r>
            <a:r>
              <a:rPr lang="ru-RU" sz="35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təmin</a:t>
            </a:r>
            <a:r>
              <a:rPr lang="ru-RU" sz="3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</a:t>
            </a:r>
            <a:r>
              <a:rPr lang="ru-RU" sz="3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ru-RU" sz="35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cinayətlərin</a:t>
            </a:r>
            <a:r>
              <a:rPr lang="ru-RU" sz="3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qarşısının</a:t>
            </a:r>
            <a:r>
              <a:rPr lang="ru-RU" sz="35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alın</a:t>
            </a:r>
            <a:r>
              <a:rPr lang="az-Latn-AZ" sz="35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500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ması</a:t>
            </a:r>
            <a:r>
              <a:rPr lang="ru-RU" sz="35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</a:t>
            </a:r>
            <a:r>
              <a:rPr lang="ru-RU" sz="35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açılması</a:t>
            </a:r>
            <a:r>
              <a:rPr lang="ru-RU" sz="3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sahəsində</a:t>
            </a:r>
            <a:r>
              <a:rPr lang="ru-RU" sz="35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az-Latn-AZ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vericiliklə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</a:t>
            </a:r>
            <a:r>
              <a:rPr lang="ru-R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edilmiş</a:t>
            </a:r>
            <a:r>
              <a:rPr lang="ru-RU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</a:t>
            </a:r>
            <a:r>
              <a:rPr lang="az-Latn-AZ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5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hiyyətləri</a:t>
            </a:r>
            <a:r>
              <a:rPr lang="ru-RU" sz="35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həyata</a:t>
            </a:r>
            <a:r>
              <a:rPr lang="ru-RU" sz="3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keçirən</a:t>
            </a:r>
            <a:r>
              <a:rPr lang="ru-RU" sz="3500" b="1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mərkəzi</a:t>
            </a:r>
            <a:r>
              <a:rPr lang="ru-RU" sz="3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</a:t>
            </a:r>
            <a:r>
              <a:rPr lang="ru-RU" sz="3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</a:t>
            </a:r>
            <a:r>
              <a:rPr lang="ru-RU" sz="3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500" b="1" i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orqanıdır</a:t>
            </a:r>
            <a:r>
              <a:rPr lang="ru-RU" sz="35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918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00808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3600" b="1" i="1" cap="all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n-US" sz="3600" b="1" i="1" cap="all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az-Latn-AZ" sz="3600" b="1" i="1" cap="all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DAXİLİ </a:t>
            </a:r>
            <a:r>
              <a:rPr lang="az-Latn-AZ" sz="3600" b="1" i="1" cap="all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İŞLƏR NAZİRLİYİNİN FUNKSİYALARI</a:t>
            </a:r>
            <a:br>
              <a:rPr lang="az-Latn-AZ" sz="3600" b="1" i="1" cap="all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DİN-in funksiyalarına aiddir:</a:t>
            </a:r>
            <a:endParaRPr lang="az-Latn-AZ" sz="4000" b="1" i="1" cap="all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74625" indent="-174625" algn="just">
              <a:spcBef>
                <a:spcPts val="0"/>
              </a:spcBef>
              <a:spcAft>
                <a:spcPts val="0"/>
              </a:spcAft>
            </a:pPr>
            <a:r>
              <a:rPr lang="az-Latn-AZ" sz="3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</a:t>
            </a:r>
            <a:r>
              <a:rPr lang="az-Latn-AZ" sz="3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qaydanın və ictimai təhlükəsizliyin təmin olunması </a:t>
            </a:r>
            <a:r>
              <a:rPr lang="az-Latn-AZ" sz="3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işinin təşkili;</a:t>
            </a:r>
          </a:p>
          <a:p>
            <a:pPr marL="174625" indent="-174625" algn="just">
              <a:spcBef>
                <a:spcPts val="0"/>
              </a:spcBef>
              <a:spcAft>
                <a:spcPts val="0"/>
              </a:spcAft>
            </a:pPr>
            <a:r>
              <a:rPr lang="az-Latn-AZ" sz="3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cinayətlərin </a:t>
            </a:r>
            <a:r>
              <a:rPr lang="az-Latn-AZ" sz="3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digər hüquqpozmaların </a:t>
            </a:r>
            <a:r>
              <a:rPr lang="az-Latn-AZ" sz="3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qarşı-sının </a:t>
            </a:r>
            <a:r>
              <a:rPr lang="az-Latn-AZ" sz="3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alınması, cinayətlərin açılması </a:t>
            </a:r>
            <a:r>
              <a:rPr lang="az-Latn-AZ" sz="3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işinin və istintaqın təşkili;</a:t>
            </a:r>
          </a:p>
          <a:p>
            <a:pPr marL="174625" indent="-174625" algn="just">
              <a:spcBef>
                <a:spcPts val="0"/>
              </a:spcBef>
              <a:spcAft>
                <a:spcPts val="0"/>
              </a:spcAft>
            </a:pPr>
            <a:r>
              <a:rPr lang="az-Latn-AZ" sz="3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yol </a:t>
            </a:r>
            <a:r>
              <a:rPr lang="az-Latn-AZ" sz="3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hərəkəti təhlükəsizliyinin təmin edilməsi </a:t>
            </a:r>
            <a:r>
              <a:rPr lang="az-Latn-AZ" sz="3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işinin təşkili;</a:t>
            </a:r>
          </a:p>
          <a:p>
            <a:pPr marL="174625" indent="-174625" algn="just">
              <a:spcBef>
                <a:spcPts val="0"/>
              </a:spcBef>
              <a:spcAft>
                <a:spcPts val="0"/>
              </a:spcAft>
            </a:pPr>
            <a:r>
              <a:rPr lang="az-Latn-AZ" sz="3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</a:t>
            </a:r>
            <a:r>
              <a:rPr lang="az-Latn-AZ" sz="3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qoşunların fəaliyyətinin </a:t>
            </a:r>
            <a:r>
              <a:rPr lang="az-Latn-AZ" sz="3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təşkili.</a:t>
            </a:r>
          </a:p>
          <a:p>
            <a:pPr marL="0" indent="0">
              <a:spcBef>
                <a:spcPts val="0"/>
              </a:spcBef>
              <a:buNone/>
            </a:pPr>
            <a:endParaRPr lang="ru-RU" sz="3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28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sz="3600" b="1" i="1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</a:rPr>
              <a:t>Daxili işlər nazirinin səlahiyyətləri</a:t>
            </a:r>
            <a:r>
              <a:rPr lang="ru-RU" sz="3600" b="1" i="1" dirty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</a:rPr>
              <a:t/>
            </a:r>
            <a:br>
              <a:rPr lang="ru-RU" sz="3600" b="1" i="1" dirty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</a:rPr>
            </a:b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tabLst>
                <a:tab pos="252095" algn="l"/>
              </a:tabLst>
            </a:pPr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Nazirliyin </a:t>
            </a:r>
            <a:r>
              <a:rPr lang="az-Latn-AZ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işini </a:t>
            </a:r>
            <a:r>
              <a:rPr lang="az-Latn-AZ" sz="2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təşkil </a:t>
            </a:r>
            <a:r>
              <a:rPr lang="az-Latn-AZ" sz="2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edir;</a:t>
            </a:r>
            <a:endParaRPr lang="ru-RU" sz="25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tabLst>
                <a:tab pos="252095" algn="l"/>
              </a:tabLst>
            </a:pPr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müavinləri </a:t>
            </a:r>
            <a:r>
              <a:rPr lang="az-Latn-AZ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arasında </a:t>
            </a:r>
            <a:r>
              <a:rPr lang="az-Latn-AZ" sz="2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vəzifə bölgüsü </a:t>
            </a:r>
            <a:r>
              <a:rPr lang="az-Latn-AZ" sz="2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aparır;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tabLst>
                <a:tab pos="252095" algn="l"/>
              </a:tabLst>
            </a:pPr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Nazirliyin </a:t>
            </a:r>
            <a:r>
              <a:rPr lang="az-Latn-AZ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aparatının </a:t>
            </a:r>
            <a:r>
              <a:rPr lang="az-Latn-AZ" sz="25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struktur bölmələrinin və tabeliyində olan qurumların əsasnamələrini</a:t>
            </a:r>
            <a:r>
              <a:rPr lang="az-Latn-AZ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az-Latn-AZ" sz="2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təsdiq </a:t>
            </a:r>
            <a:r>
              <a:rPr lang="az-Latn-AZ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edir</a:t>
            </a:r>
            <a:r>
              <a:rPr lang="az-Latn-AZ" sz="2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;</a:t>
            </a:r>
            <a:r>
              <a:rPr lang="az-Latn-AZ" sz="25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tabLst>
                <a:tab pos="252095" algn="l"/>
              </a:tabLst>
            </a:pPr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icrası </a:t>
            </a:r>
            <a:r>
              <a:rPr lang="az-Latn-AZ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məcburi olan </a:t>
            </a:r>
            <a:r>
              <a:rPr lang="az-Latn-AZ" sz="2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əmrlər </a:t>
            </a:r>
            <a:r>
              <a:rPr lang="az-Latn-AZ" sz="2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verir;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tabLst>
                <a:tab pos="252095" algn="l"/>
              </a:tabLst>
            </a:pPr>
            <a:r>
              <a:rPr lang="az-Latn-AZ" sz="2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az-Latn-AZ" sz="2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əsasnamələri, nizamnamələri, təlimatları, qaydaları, standartları, normaları və digər normativ hüquqi aktları təsdiq </a:t>
            </a:r>
            <a:r>
              <a:rPr lang="az-Latn-AZ" sz="2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edir;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tabLst>
                <a:tab pos="252095" algn="l"/>
              </a:tabLst>
            </a:pPr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şəxsi heyəti </a:t>
            </a:r>
            <a:r>
              <a:rPr lang="az-Latn-AZ" sz="2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vəzifəyə təyin və vəzifədən azad </a:t>
            </a:r>
            <a:r>
              <a:rPr lang="az-Latn-AZ" sz="2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edir;</a:t>
            </a:r>
            <a:endParaRPr lang="az-Latn-AZ" sz="2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tabLst>
                <a:tab pos="252095" algn="l"/>
              </a:tabLst>
            </a:pPr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xüsusi rütbələr verir;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tabLst>
                <a:tab pos="252095" algn="l"/>
              </a:tabLst>
            </a:pPr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rütbələrdən </a:t>
            </a:r>
            <a:r>
              <a:rPr lang="az-Latn-AZ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məhrum </a:t>
            </a:r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edir;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tabLst>
                <a:tab pos="252095" algn="l"/>
              </a:tabLst>
            </a:pPr>
            <a:r>
              <a:rPr lang="az-Latn-AZ" sz="25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az-Latn-AZ" sz="25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ali hərbi və ali heyət </a:t>
            </a:r>
            <a:r>
              <a:rPr lang="az-Latn-AZ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rütbələrinin verilməsi barədə </a:t>
            </a:r>
            <a:r>
              <a:rPr lang="az-Latn-AZ" sz="2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AR Prezidenti </a:t>
            </a:r>
            <a:r>
              <a:rPr lang="az-Latn-AZ" sz="25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qarşısında vəsatət </a:t>
            </a:r>
            <a:r>
              <a:rPr lang="az-Latn-AZ" sz="25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qaldırır </a:t>
            </a:r>
            <a:r>
              <a:rPr lang="az-Latn-AZ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və s.</a:t>
            </a:r>
            <a:endParaRPr lang="ru-RU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/>
              <a:cs typeface="Arial" pitchFamily="34" charset="0"/>
            </a:endParaRPr>
          </a:p>
          <a:p>
            <a:pPr marL="0" indent="0">
              <a:buNone/>
            </a:pPr>
            <a:endParaRPr lang="ru-RU" sz="25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866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  <a:solidFill>
            <a:schemeClr val="tx1">
              <a:lumMod val="95000"/>
              <a:lumOff val="5000"/>
            </a:schemeClr>
          </a:solidFill>
        </p:spPr>
        <p:txBody>
          <a:bodyPr/>
          <a:lstStyle/>
          <a:p>
            <a:r>
              <a:rPr lang="az-Latn-AZ" sz="4600" b="1" i="1" dirty="0" smtClean="0">
                <a:solidFill>
                  <a:schemeClr val="bg1"/>
                </a:solidFill>
                <a:latin typeface="Arial" pitchFamily="34" charset="0"/>
                <a:ea typeface="Times New Roman"/>
                <a:cs typeface="Arial" pitchFamily="34" charset="0"/>
              </a:rPr>
              <a:t>DİN-in </a:t>
            </a:r>
            <a:r>
              <a:rPr lang="az-Latn-AZ" sz="4600" b="1" i="1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rPr>
              <a:t>Kollegiyasının tərkibi</a:t>
            </a:r>
            <a:endParaRPr lang="ru-RU" sz="46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sz="3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Kollegiyanın sədri: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daxili </a:t>
            </a:r>
            <a:r>
              <a:rPr lang="az-Latn-AZ" sz="3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işlər naziri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az-Latn-AZ" sz="34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Kollegiyanın </a:t>
            </a:r>
            <a:r>
              <a:rPr lang="az-Latn-AZ" sz="34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üzvləri: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az-Latn-AZ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daxili </a:t>
            </a:r>
            <a:r>
              <a:rPr lang="az-Latn-AZ" sz="3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işlər nazirinin </a:t>
            </a:r>
            <a:r>
              <a:rPr lang="az-Latn-AZ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müavini;</a:t>
            </a:r>
            <a:endParaRPr lang="az-Latn-AZ" sz="34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az-Latn-AZ" sz="3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daxili işlər nazirinin müavinləri;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az-Latn-AZ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daxili </a:t>
            </a:r>
            <a:r>
              <a:rPr lang="az-Latn-AZ" sz="3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işlər nazirinin müavini, daxili qoşunların </a:t>
            </a:r>
            <a:r>
              <a:rPr lang="az-Latn-AZ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komandanı;</a:t>
            </a:r>
            <a:endParaRPr lang="az-Latn-AZ" sz="34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az-Latn-AZ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daxili </a:t>
            </a:r>
            <a:r>
              <a:rPr lang="az-Latn-AZ" sz="3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işlər nazirinin müavini - Baş </a:t>
            </a:r>
            <a:r>
              <a:rPr lang="az-Latn-AZ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Təşkilat-İnspeksiya </a:t>
            </a:r>
            <a:r>
              <a:rPr lang="az-Latn-AZ" sz="3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İdarəsinin </a:t>
            </a:r>
            <a:r>
              <a:rPr lang="az-Latn-AZ" sz="3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rəisi;</a:t>
            </a:r>
            <a:r>
              <a:rPr lang="az-Latn-AZ" sz="3400" b="1" i="1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</a:t>
            </a:r>
            <a:endParaRPr lang="az-Latn-AZ" sz="34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09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az-Latn-AZ" sz="4000" b="1" i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Naxçıvan </a:t>
            </a:r>
            <a:r>
              <a:rPr lang="az-Latn-AZ" sz="40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MR </a:t>
            </a:r>
            <a:r>
              <a:rPr lang="az-Latn-AZ" sz="40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daxili işlər naziri;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az-Latn-AZ" sz="4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DİN-in Baş Cinayət Axtarış İdarəsinin rəisi;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az-Latn-AZ" sz="4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DİN-in Baş Mühafizə </a:t>
            </a:r>
            <a:r>
              <a:rPr lang="az-Latn-AZ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İdarə-sinin</a:t>
            </a:r>
            <a:r>
              <a:rPr lang="az-Latn-AZ" sz="4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rəisi;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az-Latn-AZ" sz="4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DİN-in Baş Narkotiklərlə </a:t>
            </a:r>
            <a:r>
              <a:rPr lang="az-Latn-AZ" sz="40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Müba</a:t>
            </a:r>
            <a:r>
              <a:rPr lang="az-Latn-AZ" sz="4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-rizə </a:t>
            </a:r>
            <a:r>
              <a:rPr lang="az-Latn-AZ" sz="4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İdarəsinin rəisi;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az-Latn-AZ" sz="4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Bakı şəhər Baş Polis İdarəsinin rəisi.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326761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446</Words>
  <Application>Microsoft Office PowerPoint</Application>
  <PresentationFormat>Экран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Mövzu № 6. Daxili işlər sahəsində dövlət idarəetməsi</vt:lpstr>
      <vt:lpstr> Sual 1. Daxili işlər sahəsində dövlət idarəetməsinin anlayışı və təşkilati - hüquqi formaları </vt:lpstr>
      <vt:lpstr>  </vt:lpstr>
      <vt:lpstr>Слайд 4</vt:lpstr>
      <vt:lpstr> Sual 2. DİN - daxili işlər sahəsində dövlət idarəetməsini bilavasitə həyata keçirən mərkəzi icra hakimiyyəti orqanı kimi </vt:lpstr>
      <vt:lpstr> DAXİLİ İŞLƏR NAZİRLİYİNİN FUNKSİYALARI </vt:lpstr>
      <vt:lpstr> Daxili işlər nazirinin səlahiyyətləri </vt:lpstr>
      <vt:lpstr>DİN-in Kollegiyasının tərkibi</vt:lpstr>
      <vt:lpstr>Слайд 9</vt:lpstr>
      <vt:lpstr>DİN-in Kollegiyası</vt:lpstr>
      <vt:lpstr>DİN-in Kollegiyasına dəvət olunanlar</vt:lpstr>
      <vt:lpstr>Kollegiya iclasında baxılan məsələlər</vt:lpstr>
      <vt:lpstr> Sual 3. Daxili işlər orqanlarında dövlət qulluğunun anlayışı, hüquqi əsasları və şərtləri </vt:lpstr>
      <vt:lpstr>DİO-da dövlət qulluğunun hüquqi əsasları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190</cp:revision>
  <dcterms:created xsi:type="dcterms:W3CDTF">2011-11-09T20:39:08Z</dcterms:created>
  <dcterms:modified xsi:type="dcterms:W3CDTF">2020-09-25T08:48:03Z</dcterms:modified>
</cp:coreProperties>
</file>