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2" r:id="rId4"/>
    <p:sldId id="271" r:id="rId5"/>
    <p:sldId id="265" r:id="rId6"/>
    <p:sldId id="270" r:id="rId7"/>
    <p:sldId id="27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860" autoAdjust="0"/>
    <p:restoredTop sz="94660"/>
  </p:normalViewPr>
  <p:slideViewPr>
    <p:cSldViewPr>
      <p:cViewPr varScale="1">
        <p:scale>
          <a:sx n="84" d="100"/>
          <a:sy n="84" d="100"/>
        </p:scale>
        <p:origin x="-17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488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 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№ </a:t>
            </a:r>
            <a:r>
              <a:rPr lang="az-Latn-AZ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</a:t>
            </a: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/2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Dövlət qulluğu və dövlət qulluqçuları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9292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z-Latn-AZ" sz="5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az-Latn-AZ" sz="3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PLAN:</a:t>
            </a:r>
          </a:p>
          <a:p>
            <a:pPr marL="360363" indent="-360363" algn="just">
              <a:buFont typeface="+mj-lt"/>
              <a:buAutoNum type="arabicPeriod"/>
            </a:pP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qulluğu keçmə anla-</a:t>
            </a:r>
            <a:r>
              <a:rPr lang="az-Latn-AZ" sz="4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yışı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onun mərhələləri.</a:t>
            </a:r>
          </a:p>
          <a:p>
            <a:pPr marL="360363" indent="-360363" algn="just">
              <a:buFont typeface="+mj-lt"/>
              <a:buAutoNum type="arabicPeriod"/>
            </a:pPr>
            <a:r>
              <a:rPr lang="az-Latn-AZ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Dövlət qulluğunun şərtləri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ru-RU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Dövlət </a:t>
            </a:r>
            <a:r>
              <a:rPr lang="ru-RU" sz="4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qulluqçularının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fəaliy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yətinin</a:t>
            </a:r>
            <a:r>
              <a:rPr lang="ru-RU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qiymətləndirilməsi</a:t>
            </a:r>
            <a:r>
              <a:rPr lang="en-US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-360363" algn="just">
              <a:buFont typeface="+mj-lt"/>
              <a:buAutoNum type="arabicPeriod"/>
            </a:pPr>
            <a:endParaRPr lang="ru-RU" sz="4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indent="-360363" algn="just">
              <a:buFont typeface="+mj-lt"/>
              <a:buAutoNum type="arabicPeriod"/>
            </a:pPr>
            <a:endParaRPr lang="az-Latn-AZ" sz="3600" b="1" i="1" dirty="0" smtClean="0">
              <a:latin typeface="Arial" pitchFamily="34" charset="0"/>
              <a:cs typeface="Arial" pitchFamily="34" charset="0"/>
            </a:endParaRPr>
          </a:p>
          <a:p>
            <a:pPr marL="360363" indent="-360363">
              <a:buFont typeface="+mj-lt"/>
              <a:buAutoNum type="arabicPeriod"/>
            </a:pP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780928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</a:t>
            </a:r>
            <a:r>
              <a:rPr lang="en-U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</a:t>
            </a:r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Dövlət qulluğu keçmə və onun mərhələləri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ru-RU" sz="4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qulluğu</a:t>
            </a:r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keçmə</a:t>
            </a:r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dövlət-xidməti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münasibətlərin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yaranması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dəyişməsi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xitam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edilməsini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törədən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fakt</a:t>
            </a:r>
            <a:r>
              <a:rPr lang="en-US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ların</a:t>
            </a:r>
            <a:r>
              <a:rPr lang="ru-RU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məcmusu</a:t>
            </a:r>
            <a:r>
              <a:rPr lang="az-Latn-AZ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dur.</a:t>
            </a:r>
            <a:endParaRPr lang="ru-RU" sz="44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qulluğu keçmənin mərhələləri: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0" indent="0" algn="just"/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qulluğuna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qəbul;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/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qulluğunda fəaliyyətin davam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etdiril-məsi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algn="just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vəzifələrin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tutulması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az-Latn-AZ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/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qulluqçularına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ixtisas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dərəcələrinin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verilməsi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az-Latn-AZ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/>
            <a:r>
              <a:rPr lang="az-Latn-AZ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qulluqçularının fəaliyyətinin </a:t>
            </a:r>
            <a:r>
              <a:rPr lang="az-Latn-A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qiymət-ləndirilməsi</a:t>
            </a:r>
            <a:r>
              <a:rPr lang="az-Latn-AZ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algn="just"/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qulluğunda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irəli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çəkilmə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az-Latn-AZ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/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qulluğuna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xitam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verilməsi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1246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Dövlət </a:t>
            </a:r>
            <a:r>
              <a:rPr lang="az-Latn-AZ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məvacibi</a:t>
            </a:r>
            <a:r>
              <a:rPr lang="az-Latn-AZ" b="1" i="1" dirty="0"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>
                <a:latin typeface="Arial" pitchFamily="34" charset="0"/>
                <a:cs typeface="Arial" pitchFamily="34" charset="0"/>
              </a:rPr>
            </a:b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məvacibi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dövlət qulluq-</a:t>
            </a:r>
            <a:r>
              <a:rPr lang="az-Latn-AZ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çusuna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pul ilə ödənilən haqdır. </a:t>
            </a:r>
            <a:endParaRPr lang="az-Latn-AZ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məvacibinin strukturu:</a:t>
            </a:r>
          </a:p>
          <a:p>
            <a:pPr marL="273050" indent="-273050" algn="just">
              <a:buFont typeface="Wingdings" pitchFamily="2" charset="2"/>
              <a:buChar char="§"/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 maaşı;</a:t>
            </a:r>
          </a:p>
          <a:p>
            <a:pPr marL="273050" indent="-273050" algn="just">
              <a:buFont typeface="Wingdings" pitchFamily="2" charset="2"/>
              <a:buChar char="§"/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mükafatlar;</a:t>
            </a:r>
          </a:p>
          <a:p>
            <a:pPr marL="273050" indent="-273050" algn="just">
              <a:buFont typeface="Wingdings" pitchFamily="2" charset="2"/>
              <a:buChar char="§"/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maaşına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əlavələr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(dövlət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qulluq-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çusunun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ixtisas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dərəcəsi,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qulluq 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stajı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s. görə verilən əlavələr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1876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74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1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Dövlət qulluğunun şərtləri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az-Latn-AZ" sz="5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qulluğunda iş vaxtı həftədə </a:t>
            </a:r>
            <a:r>
              <a:rPr lang="az-Latn-AZ" sz="5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40 saatdır. </a:t>
            </a:r>
            <a:endParaRPr lang="ru-RU" sz="53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5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Qulluq üçün zəruri olduqda dövlət orqanının rəhbəri müstəsna hallar-da iş vaxtını ayda əvəzi ödənil-mədən </a:t>
            </a:r>
            <a:r>
              <a:rPr lang="az-Latn-AZ" sz="5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 saata qədər artıra bilər.</a:t>
            </a:r>
            <a:r>
              <a:rPr lang="az-Latn-AZ" sz="5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53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5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vəzifə tutan dövlət qulluq-</a:t>
            </a:r>
            <a:r>
              <a:rPr lang="az-Latn-AZ" sz="5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çusuna</a:t>
            </a:r>
            <a:r>
              <a:rPr lang="az-Latn-AZ" sz="5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ildə bir dəfə </a:t>
            </a:r>
            <a:r>
              <a:rPr lang="az-Latn-AZ" sz="5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30 təqvim günü müddətində</a:t>
            </a:r>
            <a:r>
              <a:rPr lang="az-Latn-AZ" sz="5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haqqı ödənilən əsas məzuniyyət verilir.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qulluğunda məzuniyyət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Uzun illər işləməyə görə haqqı ödənilən  əlavə məzuniyyət bu qayda-da verilir:</a:t>
            </a:r>
            <a:endParaRPr lang="ru-RU" sz="3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/>
            <a:r>
              <a:rPr lang="az-Latn-AZ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 ildən 10 ilədək 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əmək stajına görə </a:t>
            </a:r>
            <a:r>
              <a:rPr lang="az-Latn-AZ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- 2 təqvim günü;</a:t>
            </a:r>
            <a:endParaRPr lang="ru-RU" sz="3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/>
            <a:r>
              <a:rPr lang="az-Latn-AZ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 ildən 15 ilədək 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əmək stajına görə </a:t>
            </a:r>
            <a:r>
              <a:rPr lang="az-Latn-AZ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- 4 təqvim günü;</a:t>
            </a:r>
            <a:endParaRPr lang="ru-RU" sz="3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/>
            <a:r>
              <a:rPr lang="az-Latn-AZ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15 ildən çox 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əmək stajına görə </a:t>
            </a:r>
            <a:r>
              <a:rPr lang="az-Latn-AZ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- 6 təqvim günü.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ru-RU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Dövlət </a:t>
            </a:r>
            <a:r>
              <a:rPr lang="ru-RU" sz="39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qulluqçularının</a:t>
            </a:r>
            <a:r>
              <a:rPr lang="ru-RU" sz="3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fəaliyyətinin </a:t>
            </a:r>
            <a:r>
              <a:rPr lang="ru-RU" sz="3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qiymətləndirilməs</a:t>
            </a:r>
            <a:r>
              <a:rPr lang="az-Latn-AZ" sz="3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ru-RU" sz="3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 fontScale="25000" lnSpcReduction="20000"/>
          </a:bodyPr>
          <a:lstStyle/>
          <a:p>
            <a:pPr marL="0" indent="0" algn="ctr" fontAlgn="t">
              <a:buNone/>
            </a:pPr>
            <a:r>
              <a:rPr lang="az-Latn-AZ" sz="1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Dövlət</a:t>
            </a:r>
            <a:r>
              <a:rPr lang="az-Latn-AZ" sz="1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 qulluqçusunun </a:t>
            </a:r>
            <a:r>
              <a:rPr lang="az-Latn-AZ" sz="1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fəaliyyətinin qiymətləndirilməsi meyarları:</a:t>
            </a:r>
            <a:endParaRPr lang="az-Latn-AZ" sz="1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273050" algn="just" fontAlgn="t"/>
            <a:r>
              <a:rPr lang="az-Latn-AZ" sz="1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peşə </a:t>
            </a:r>
            <a:r>
              <a:rPr lang="az-Latn-AZ" sz="1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bilikləri;</a:t>
            </a:r>
            <a:endParaRPr lang="ru-RU" sz="1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273050" algn="just" fontAlgn="t"/>
            <a:r>
              <a:rPr lang="az-Latn-AZ" sz="1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xidməti vəzifələrə münasibət;</a:t>
            </a:r>
            <a:endParaRPr lang="ru-RU" sz="1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273050" algn="just" fontAlgn="t"/>
            <a:r>
              <a:rPr lang="az-Latn-AZ" sz="1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təhlil </a:t>
            </a:r>
            <a:r>
              <a:rPr lang="az-Latn-AZ" sz="1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aparmaq, problem həll etmək və qərar vermək bacarığı;</a:t>
            </a:r>
            <a:endParaRPr lang="ru-RU" sz="12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273050" algn="just" fontAlgn="t"/>
            <a:r>
              <a:rPr lang="az-Latn-AZ" sz="1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yaradıcılıq </a:t>
            </a:r>
            <a:r>
              <a:rPr lang="az-Latn-AZ" sz="1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və </a:t>
            </a:r>
            <a:r>
              <a:rPr lang="az-Latn-AZ" sz="1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təşəbbüskarlıq;</a:t>
            </a:r>
            <a:endParaRPr lang="az-Latn-AZ" sz="12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273050" algn="just" fontAlgn="t"/>
            <a:r>
              <a:rPr lang="az-Latn-AZ" sz="1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əmək intizamı;</a:t>
            </a:r>
            <a:endParaRPr lang="az-Latn-AZ" sz="12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273050" algn="just" fontAlgn="t"/>
            <a:r>
              <a:rPr lang="az-Latn-AZ" sz="1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iş </a:t>
            </a:r>
            <a:r>
              <a:rPr lang="az-Latn-AZ" sz="1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təcrübəsi və onu </a:t>
            </a:r>
            <a:r>
              <a:rPr lang="az-Latn-AZ" sz="1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bölüşmə;</a:t>
            </a:r>
            <a:endParaRPr lang="az-Latn-AZ" sz="1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273050" algn="just" fontAlgn="t"/>
            <a:r>
              <a:rPr lang="az-Latn-AZ" sz="1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kollektivdə </a:t>
            </a:r>
            <a:r>
              <a:rPr lang="az-Latn-AZ" sz="1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işləmək bacarığı, </a:t>
            </a:r>
            <a:r>
              <a:rPr lang="az-Latn-AZ" sz="1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ünsiyyət, </a:t>
            </a:r>
            <a:r>
              <a:rPr lang="az-Latn-AZ" sz="1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işçilərarası</a:t>
            </a:r>
            <a:r>
              <a:rPr lang="az-Latn-AZ" sz="1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münasibətlər.</a:t>
            </a:r>
            <a:endParaRPr lang="ru-RU" sz="1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764017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226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Mövzu № 7/2. Dövlət qulluğu və dövlət qulluqçuları </vt:lpstr>
      <vt:lpstr>Sual 1. Dövlət qulluğu keçmə və onun mərhələləri</vt:lpstr>
      <vt:lpstr> Dövlət qulluğu keçmənin mərhələləri: </vt:lpstr>
      <vt:lpstr> Dövlət məvacibi </vt:lpstr>
      <vt:lpstr> Sual 2. Dövlət qulluğunun şərtləri </vt:lpstr>
      <vt:lpstr>Dövlət qulluğunda məzuniyyət</vt:lpstr>
      <vt:lpstr>Dövlət qulluqçularının fəaliyyətinin qiymətləndirilməsi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Mövzu № 6. Dövlət qulluğu və dövlət qulluqçuları </dc:title>
  <dc:creator>user</dc:creator>
  <cp:lastModifiedBy>Пользователь</cp:lastModifiedBy>
  <cp:revision>42</cp:revision>
  <dcterms:created xsi:type="dcterms:W3CDTF">2015-10-05T06:07:05Z</dcterms:created>
  <dcterms:modified xsi:type="dcterms:W3CDTF">2020-10-12T05:40:32Z</dcterms:modified>
</cp:coreProperties>
</file>