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60" r:id="rId5"/>
    <p:sldId id="266" r:id="rId6"/>
    <p:sldId id="267" r:id="rId7"/>
    <p:sldId id="278" r:id="rId8"/>
    <p:sldId id="280" r:id="rId9"/>
    <p:sldId id="274" r:id="rId10"/>
    <p:sldId id="269" r:id="rId11"/>
    <p:sldId id="270" r:id="rId12"/>
    <p:sldId id="264" r:id="rId13"/>
    <p:sldId id="281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16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Mövzu </a:t>
            </a:r>
            <a:r>
              <a:rPr lang="ru-RU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az-Latn-AZ" sz="36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6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İdarəetmənin </a:t>
            </a:r>
            <a:b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(icra hakimiyyəti orqanlarının) hüquqi aktları</a:t>
            </a:r>
            <a:endParaRPr lang="ru-RU" sz="3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863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z-Latn-A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PLAN:</a:t>
            </a:r>
          </a:p>
          <a:p>
            <a:pPr marL="0" indent="0" algn="just">
              <a:buFont typeface="+mj-lt"/>
              <a:buAutoNum type="arabicPeriod"/>
            </a:pPr>
            <a:r>
              <a:rPr lang="az-Latn-AZ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İdarəetmə aktlarının anlayışı və əsas xüsusiyyətləri.</a:t>
            </a:r>
          </a:p>
          <a:p>
            <a:pPr marL="0" indent="0" algn="just">
              <a:buFont typeface="+mj-lt"/>
              <a:buAutoNum type="arabicPeriod"/>
            </a:pPr>
            <a:r>
              <a:rPr lang="az-Latn-AZ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İdarəetmə aktlarının təsnifatı. İdarəetmə aktlarının səmərəlilik şərtləri.</a:t>
            </a:r>
          </a:p>
          <a:p>
            <a:pPr marL="0" indent="0" algn="just">
              <a:buFont typeface="+mj-lt"/>
              <a:buAutoNum type="arabicPeriod"/>
            </a:pPr>
            <a:r>
              <a:rPr lang="az-Latn-AZ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İdarəetmə aktlarına qoyulan tələblər. DİO-nun aktları. </a:t>
            </a:r>
            <a:endParaRPr lang="ru-RU" sz="3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İdarəetmə aktlarının səmərəlilik şərtləri</a:t>
            </a:r>
            <a:endParaRPr lang="ru-RU" sz="5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72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İdarəetmə aktlarının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səmə-</a:t>
            </a:r>
            <a:r>
              <a:rPr lang="az-Latn-AZ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rəlilik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şərtləri</a:t>
            </a:r>
            <a:r>
              <a:rPr lang="az-Latn-A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 aiddir:</a:t>
            </a:r>
          </a:p>
          <a:p>
            <a:pPr marL="182563" indent="-182563"/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aktların məqsədəuyğunluğu</a:t>
            </a:r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2563" indent="-182563"/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ktların</a:t>
            </a:r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qanuniliyi</a:t>
            </a:r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2563" indent="-182563"/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aktların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mədəniliyi.</a:t>
            </a:r>
            <a:endParaRPr lang="ru-RU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3. İdarəetmə aktlarına qoyulan tələblər. DİO-nun aktları 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ın</a:t>
            </a: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səlahiyyətləri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çərçivəsində qəbul edilir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4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vətəndaşların, qeyri-hökumət təşkilatları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nın, aşağı təbəqəli orqanların və tabeçilikdə olan</a:t>
            </a: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</a:t>
            </a: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müəssisələrin </a:t>
            </a: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</a:t>
            </a: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qanuni</a:t>
            </a: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maraqlarını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pozmamalıdır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4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cəhətdən əsaslandırıl</a:t>
            </a:r>
            <a:r>
              <a:rPr lang="az-Latn-AZ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ır</a:t>
            </a:r>
            <a:r>
              <a:rPr lang="az-Latn-AZ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ru-RU" sz="43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müəyyən olunmuş</a:t>
            </a:r>
            <a:r>
              <a:rPr lang="ru-RU" sz="4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qaydada</a:t>
            </a: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 edilir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4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əz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ən</a:t>
            </a: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yuxarı orqanın xüsusi</a:t>
            </a:r>
            <a:r>
              <a:rPr lang="ru-RU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icazəsi olduqda</a:t>
            </a: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 edil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ru-RU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müəyyən edilmiş</a:t>
            </a: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formada</a:t>
            </a: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dərc edil</a:t>
            </a:r>
            <a:r>
              <a:rPr lang="az-Latn-AZ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</a:t>
            </a: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imzalanır</a:t>
            </a:r>
            <a:r>
              <a:rPr lang="az-Latn-AZ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s.</a:t>
            </a:r>
            <a:endParaRPr lang="az-Latn-AZ" sz="4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DİO-</a:t>
            </a:r>
            <a:r>
              <a:rPr lang="az-Latn-AZ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nun</a:t>
            </a:r>
            <a:r>
              <a:rPr lang="az-Latn-AZ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aktları 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DİN-in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normativ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aktı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az-Latn-AZ" sz="3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AR-ın </a:t>
            </a:r>
            <a:r>
              <a:rPr lang="az-Latn-AZ" sz="36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ru-RU" sz="36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axili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</a:t>
            </a: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şlər </a:t>
            </a: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naziri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ya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nazirliyin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Kollegiyası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tərəfindən qəbul edilmiş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hami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üçün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məcburi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davranış qay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dalarını əks etdirən,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qeyri-müəyyən subyektlər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dairəsi üçün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dəfələrlə tətbiq olunmaq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üçün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nəzərdə tutulmuş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müəyyən </a:t>
            </a:r>
            <a:r>
              <a:rPr lang="ru-RU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formalı rəsmi sənəd</a:t>
            </a:r>
            <a:r>
              <a:rPr lang="az-Latn-AZ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DİN-in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qeyri-normativ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DİN-in</a:t>
            </a: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qeyri-normativ</a:t>
            </a: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aktı</a:t>
            </a: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konkret</a:t>
            </a:r>
            <a:r>
              <a:rPr lang="ru-RU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(birdəfəlik</a:t>
            </a:r>
            <a:r>
              <a:rPr lang="ru-RU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ru-RU" sz="4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</a:t>
            </a:r>
            <a:r>
              <a:rPr lang="az-Latn-AZ" sz="4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4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lati</a:t>
            </a:r>
            <a:r>
              <a:rPr lang="ru-RU" sz="4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nəzarət və ya</a:t>
            </a:r>
            <a:r>
              <a:rPr lang="ru-RU" sz="4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sərən</a:t>
            </a:r>
            <a:r>
              <a:rPr lang="az-Latn-AZ" sz="4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4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camverici</a:t>
            </a:r>
            <a:r>
              <a:rPr lang="ru-RU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tədbirlərin həyata keçirilməsi məqsədi ilə qəbul edilən və ya</a:t>
            </a:r>
            <a:r>
              <a:rPr lang="ru-RU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digər birdəfəlik tətbiq halları</a:t>
            </a:r>
            <a:r>
              <a:rPr lang="ru-RU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üçün</a:t>
            </a:r>
            <a:r>
              <a:rPr lang="ru-RU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nəzərdə tutulan</a:t>
            </a:r>
            <a:r>
              <a:rPr lang="ru-RU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4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</a:t>
            </a:r>
            <a:r>
              <a:rPr lang="az-Latn-AZ" sz="45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dır</a:t>
            </a:r>
            <a:r>
              <a:rPr lang="ru-RU" sz="4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z-Latn-A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DİN-in 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normativ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</a:t>
            </a:r>
            <a:r>
              <a:rPr lang="az-Latn-A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ı:</a:t>
            </a:r>
          </a:p>
          <a:p>
            <a:pPr marL="0" indent="182563" algn="just"/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əlimatlar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182563" algn="just"/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sasnamələr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182563" algn="just"/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nizamnamələr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182563" algn="just"/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qaydalar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z-Latn-AZ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az-Latn-A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DİN-in qeyri-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normativ</a:t>
            </a:r>
            <a:r>
              <a:rPr lang="az-Latn-A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aktları: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/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mr</a:t>
            </a:r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lər;</a:t>
            </a:r>
          </a:p>
          <a:p>
            <a:pPr marL="182563" indent="-182563"/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ərəncamlar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Ia0.162\20151017_095431.jpg"/>
          <p:cNvPicPr>
            <a:picLocks noChangeAspect="1" noChangeArrowheads="1"/>
          </p:cNvPicPr>
          <p:nvPr/>
        </p:nvPicPr>
        <p:blipFill>
          <a:blip r:embed="rId2" cstate="print"/>
          <a:srcRect l="5555" t="10416" r="11111" b="13541"/>
          <a:stretch>
            <a:fillRect/>
          </a:stretch>
        </p:blipFill>
        <p:spPr bwMode="auto">
          <a:xfrm>
            <a:off x="857224" y="0"/>
            <a:ext cx="7715304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4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1. İdarəetmə aktlarının anlayışı və </a:t>
            </a:r>
            <a:r>
              <a:rPr lang="az-Latn-AZ" sz="4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 xüsusiyyətləri</a:t>
            </a:r>
            <a:endParaRPr lang="ru-RU" sz="4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7209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İdarəetmə aktı</a:t>
            </a:r>
            <a:r>
              <a:rPr lang="az-Latn-AZ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az-Latn-AZ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</a:t>
            </a:r>
            <a:r>
              <a:rPr lang="az-Latn-AZ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liyyətinin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vəzifə</a:t>
            </a:r>
            <a:r>
              <a:rPr lang="ru-RU" sz="1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ru-RU" sz="1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funksiyalarının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</a:t>
            </a:r>
            <a:r>
              <a:rPr lang="az-Latn-AZ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əy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keçirilməsi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məqsədi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ilə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</a:t>
            </a:r>
            <a:r>
              <a:rPr lang="az-Latn-AZ" sz="1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bati</a:t>
            </a:r>
            <a:r>
              <a:rPr lang="az-Latn-AZ" sz="1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</a:t>
            </a:r>
            <a:r>
              <a:rPr lang="ru-RU" sz="1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normalarının</a:t>
            </a:r>
            <a:r>
              <a:rPr lang="ru-RU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yaranması</a:t>
            </a:r>
            <a:r>
              <a:rPr lang="az-Latn-AZ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dəyişməsinə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xitam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olunma</a:t>
            </a:r>
            <a:r>
              <a:rPr lang="az-Latn-AZ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sına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yönəlmiş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</a:t>
            </a:r>
            <a:r>
              <a:rPr lang="ru-RU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hakimiyyəti</a:t>
            </a:r>
            <a:r>
              <a:rPr lang="az-Latn-AZ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</a:t>
            </a:r>
            <a:r>
              <a:rPr lang="ru-RU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</a:t>
            </a:r>
            <a:r>
              <a:rPr lang="az-Latn-AZ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lahiyyətli</a:t>
            </a:r>
            <a:r>
              <a:rPr lang="ru-RU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subyektinin</a:t>
            </a:r>
            <a:r>
              <a:rPr lang="ru-RU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qanuna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əsasla</a:t>
            </a:r>
            <a:r>
              <a:rPr lang="az-Latn-AZ" sz="1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nan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birtərəfli</a:t>
            </a:r>
            <a:r>
              <a:rPr lang="ru-RU" sz="1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hüquqi </a:t>
            </a:r>
            <a:r>
              <a:rPr lang="ru-RU" sz="1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hakimiyyət</a:t>
            </a:r>
            <a:r>
              <a:rPr lang="ru-RU" sz="1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ira</a:t>
            </a:r>
            <a:r>
              <a:rPr lang="az-Latn-AZ" sz="1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dəsini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bildirən</a:t>
            </a:r>
            <a:r>
              <a:rPr lang="ru-RU" sz="1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rəsmi</a:t>
            </a:r>
            <a:r>
              <a:rPr lang="ru-RU" sz="1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yazılı</a:t>
            </a:r>
            <a:r>
              <a:rPr lang="ru-RU" sz="1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sənəd</a:t>
            </a:r>
            <a:r>
              <a:rPr lang="az-Latn-AZ" sz="1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</a:t>
            </a:r>
            <a:r>
              <a:rPr lang="az-Latn-AZ" sz="1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1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z-Latn-AZ" sz="14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İdarəetmə aktının əsas</a:t>
            </a:r>
            <a:b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xüsusiyyətləri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 marL="88900" indent="-88900" algn="ctr">
              <a:spcBef>
                <a:spcPts val="0"/>
              </a:spcBef>
              <a:buNone/>
            </a:pP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İdarəetmə akt</a:t>
            </a:r>
            <a:r>
              <a:rPr lang="az-Latn-AZ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ının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əsas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xüsusiyyətləri</a:t>
            </a:r>
            <a:r>
              <a:rPr lang="az-Latn-A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 aiddir: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177800" algn="just">
              <a:spcBef>
                <a:spcPts val="0"/>
              </a:spcBef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 qərarının </a:t>
            </a:r>
            <a:r>
              <a:rPr lang="ru-R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variantını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ifadə edir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177800" algn="just">
              <a:spcBef>
                <a:spcPts val="0"/>
              </a:spcBef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subyektlər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səlahiyyətləri çərçivəsində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qə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bul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edilir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177800" algn="just">
              <a:spcBef>
                <a:spcPts val="0"/>
              </a:spcBef>
            </a:pPr>
            <a:r>
              <a:rPr lang="ru-R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imperativ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xarakterə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malikdir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177800" algn="just">
              <a:spcBef>
                <a:spcPts val="0"/>
              </a:spcBef>
            </a:pP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nvan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üçün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hakimiyyəti subyektinin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hakimiyyət göstərişini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özündə əks etdirir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177800" algn="just">
              <a:spcBef>
                <a:spcPts val="0"/>
              </a:spcBef>
            </a:pPr>
            <a:r>
              <a:rPr lang="sq-A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nzibati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münasibətləri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yaranma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</a:t>
            </a:r>
            <a:r>
              <a:rPr lang="az-Latn-AZ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yişmə və ləğv olunması</a:t>
            </a:r>
            <a:r>
              <a:rPr lang="az-Latn-AZ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nda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əsaslar yarada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bilər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aktları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qanunqüvvəlidir</a:t>
            </a:r>
            <a:r>
              <a:rPr lang="az-Latn-AZ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s.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85736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2. İdarəetmə aktlarının təsnifatı. İdarəetmə aktlarının səmərəlilik şərtləri.</a:t>
            </a:r>
            <a:b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863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İdarəetmə aktları növlərə bölünür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266700" algn="just"/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xüsusiyyətləri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 görə;</a:t>
            </a:r>
          </a:p>
          <a:p>
            <a:pPr marL="0" indent="266700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fadə olunma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forması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görə;</a:t>
            </a:r>
          </a:p>
          <a:p>
            <a:pPr marL="0" indent="266700" algn="just"/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qüvvədə olma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müddəti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 görə;</a:t>
            </a:r>
          </a:p>
          <a:p>
            <a:pPr marL="0" indent="266700" algn="just"/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aktı qəbul edən orqanlar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görə;</a:t>
            </a:r>
          </a:p>
          <a:p>
            <a:pPr marL="0" indent="266700" algn="just"/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qüvvədə olan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ərazi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yə görə;</a:t>
            </a:r>
          </a:p>
          <a:p>
            <a:pPr marL="0" indent="266700" algn="just"/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 edən orqan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 xarakteri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 görə.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xüsusiyyətləri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 görə:</a:t>
            </a:r>
            <a:endParaRPr lang="ru-RU" sz="3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6700" indent="-266700"/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normativ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266700" indent="-266700"/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fərdi 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</a:t>
            </a:r>
          </a:p>
          <a:p>
            <a:pPr marL="266700" indent="-266700"/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ümumi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əhəmiyyətli.</a:t>
            </a:r>
            <a:endParaRPr lang="az-Latn-AZ" sz="3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</a:t>
            </a:r>
            <a:r>
              <a:rPr lang="ru-RU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fadə olunma</a:t>
            </a:r>
            <a:r>
              <a:rPr lang="ru-RU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forması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görə:</a:t>
            </a:r>
          </a:p>
          <a:p>
            <a:pPr marL="182563" indent="-182563"/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azılı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2563" indent="-182563"/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ifahi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2563" indent="-182563"/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onklyudent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182563" indent="-182563">
              <a:buNone/>
            </a:pPr>
            <a:r>
              <a:rPr lang="az-Latn-AZ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ru-RU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üvvədə olma</a:t>
            </a:r>
            <a:r>
              <a:rPr lang="ru-RU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müddətinə görə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82563" indent="-182563"/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üddətsiz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2563" indent="-182563"/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üddətli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2563" indent="-182563"/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müvəqqəti.</a:t>
            </a:r>
            <a:endParaRPr lang="az-Latn-AZ" sz="3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/>
            <a:endParaRPr lang="az-Latn-AZ" sz="3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az-Latn-A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az-Latn-A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az-Latn-A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az-Latn-A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Aktı qəbul edən orqanlar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görə: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ərmanlar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q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ərarlar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əmrlər; s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ərəncamlar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östərişlər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t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əlimatlar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az-Latn-AZ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Qüvvədə olan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ərazi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yə görə: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Azərbaycan Respublikasının ərazisi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Naxçıvan Muxtar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Respublikasının ərazisi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inzibati-ərazi vahidlərinin ərazisi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az-Latn-AZ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ru-RU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əbul edən orqanın səlahiyyət xarakteri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 görə: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mumi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z-Latn-AZ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sahələrarası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sahəvi idarəetmə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aktları.</a:t>
            </a:r>
            <a:endParaRPr lang="az-Latn-AZ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266700" algn="just">
              <a:buNone/>
            </a:pPr>
            <a:endParaRPr lang="az-Latn-AZ" sz="33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266700" algn="just">
              <a:buNone/>
            </a:pPr>
            <a:endParaRPr lang="ru-RU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501122" cy="1597477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23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AZƏRBAYCAN </a:t>
                      </a: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RESPUBLİKASI</a:t>
                      </a:r>
                      <a:r>
                        <a:rPr lang="ru-RU" sz="20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PREZİDENTİN </a:t>
                      </a: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FƏRMANI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1" name="Рисунок 1" descr="http://huquqiaktlar.gov.az/repo.aspx?id=58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928694" cy="1000108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14282" y="0"/>
            <a:ext cx="8572560" cy="721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z-Latn-AZ" sz="1200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z-Latn-AZ" sz="1200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z-Latn-AZ" sz="1200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endParaRPr lang="az-Latn-AZ" sz="1200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Azərbaycan Respub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likası Konstitusiyasının 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109-cu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maddəsinin 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32-ci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bəndini rəhbər tutaraq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qərara alıram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“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Yerli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icra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hakimiyyəti və yerli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özünüidarə orqanlarının normativ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xarakterli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aktlarının hazırlanması və qəbul edilməsi Qaydaları” təsdiq edilsin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(əlavə olunur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Azərbaycan Respublikasının Nazirlər Kabineti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ay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müddətində: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2.1.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Azərbaycan Respublikası Prezidentinin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aktlarının bu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Fərmana uyğunlaşdırılması ilə bağlı təkliflərini hazırlayıb Azərbaycan Respublikasının Prezidentinə təqdim etsin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2.2.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Azərbaycan Respublikası Nazirlər Kabinetinin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normativ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hüquqi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aktlarının bu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Fərmana uyğunlaşdırılmasını təmin etsin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 bu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barədə Azərbaycan Respublikasının Prezidentinə məlumat versin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2.3.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mərkəzi icra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hakimiyyəti orqanlarının normativ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hüquqi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aktlarının bu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Fərmana uyğunlaşdırılmasını təmin etsin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 bu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barədə Azərbaycan Respublikasının Prezidentinə məlumat versin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2.4.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Fərmandan irəli gələn digər məsələləri həll etsin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Azərbaycan Respublikasının Ədliyyə Nazirliyi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normativ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xarakterli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aktların bu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Fərmana uyğunlaşdırılması ilə bağlı tədbirlər görsün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1600" b="1" i="1" dirty="0" smtClean="0">
                <a:latin typeface="Arial" pitchFamily="34" charset="0"/>
                <a:cs typeface="Arial" pitchFamily="34" charset="0"/>
              </a:rPr>
              <a:t>Bakı şəhəri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, 26.10.2011 № 508.      </a:t>
            </a:r>
            <a:r>
              <a:rPr lang="ru-RU" sz="16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İlham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ƏLİYEV,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Azərbaycan Respublikasının Prezidenti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NAXÇIVAN MUXTAR RESPUBLİKASI ALİ MƏCLİSİ SƏDRİNİN</a:t>
            </a:r>
            <a:r>
              <a:rPr lang="az-Latn-AZ" sz="1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FƏRMANI</a:t>
            </a:r>
            <a:endParaRPr lang="az-Latn-AZ" sz="1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az-Latn-AZ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ru-RU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İcra</a:t>
            </a: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hakimiyyəti orqanlarının normativ</a:t>
            </a: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aktlarının</a:t>
            </a:r>
            <a:r>
              <a:rPr lang="az-Latn-AZ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hazırlanması və qəbul edilməsi qaydası</a:t>
            </a:r>
            <a:r>
              <a:rPr lang="az-Latn-AZ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az-Latn-AZ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Əsasnamə”nin təsdiq edilməsi barədə</a:t>
            </a:r>
            <a:endParaRPr lang="ru-RU" sz="9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Naxçıvan Muxtar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Respublikası Konstitusiyasının 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5-ci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maddəsinin 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hissəsinin 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22-ci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bəndini rəhbər tutaraq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qərara alıram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3038" indent="0" algn="just">
              <a:buNone/>
            </a:pP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“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İcra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hakimiyyəti orqanlarının normativ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aktlarının hazırlanması və qəbul edilməsi qaydası haqqında Əsasnamə” təsdiq edilsin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9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əlavə olunur</a:t>
            </a:r>
            <a:r>
              <a:rPr lang="ru-RU" sz="9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 marL="173038" indent="0" algn="just">
              <a:buNone/>
            </a:pP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Normayaratma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fəaliyyətinin aşkarlığının təmin edilməsi və normativ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aktların layihələrinin açıq 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ya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peşəkar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müzakirəyə çıxarılması məqsədi ilə Naxçıvan Muxtar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Respublikasının Nazirlər Kabineti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mərkəzi icra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hakimiyyəti orqanları hazırladıqları normativ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aktların layihələrinin razılaşdırılmaya göndərildiyi andan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</a:t>
            </a:r>
            <a:r>
              <a:rPr lang="ru-RU" sz="9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hökumət” portalında yerləşdirilməsini təmin etsinlər.</a:t>
            </a:r>
            <a:endParaRPr lang="ru-RU" sz="9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3038" indent="0">
              <a:buNone/>
            </a:pPr>
            <a:endParaRPr lang="az-Latn-A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3038" indent="0">
              <a:buNone/>
            </a:pP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Naxçıvan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Muxtar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Respublikası</a:t>
            </a:r>
            <a:r>
              <a:rPr lang="az-Latn-AZ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Məclisinin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</a:t>
            </a:r>
            <a:r>
              <a:rPr lang="az-Latn-AZ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					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VASİF TALIBOV</a:t>
            </a:r>
            <a:endParaRPr lang="ru-RU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3038" indent="0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Naxçıvan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şəhəri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01 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avqust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2011-ci 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</a:t>
            </a:r>
            <a:endParaRPr lang="ru-RU" sz="8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3038" indent="0">
              <a:buNone/>
            </a:pP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27-IV FR</a:t>
            </a:r>
            <a:endParaRPr lang="ru-RU" sz="8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3038" indent="0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19687" r="19726" b="25937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558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Mövzu № 9. İdarəetmənin  (icra hakimiyyəti orqanlarının) hüquqi aktları</vt:lpstr>
      <vt:lpstr>Sual 1. İdarəetmə aktlarının anlayışı və əsas xüsusiyyətləri</vt:lpstr>
      <vt:lpstr> İdarəetmə aktının əsas xüsusiyyətləri </vt:lpstr>
      <vt:lpstr>  Sual 2. İdarəetmə aktlarının təsnifatı. İdarəetmə aktlarının səmərəlilik şərtləri.  </vt:lpstr>
      <vt:lpstr>Слайд 5</vt:lpstr>
      <vt:lpstr>Слайд 6</vt:lpstr>
      <vt:lpstr>Слайд 7</vt:lpstr>
      <vt:lpstr>Слайд 8</vt:lpstr>
      <vt:lpstr>Слайд 9</vt:lpstr>
      <vt:lpstr>İdarəetmə aktlarının səmərəlilik şərtləri</vt:lpstr>
      <vt:lpstr> Sual 3. İdarəetmə aktlarına qoyulan tələblər. DİO-nun aktları  </vt:lpstr>
      <vt:lpstr> DİO-nun aktları </vt:lpstr>
      <vt:lpstr>DİN-in qeyri-normativ hüquqi aktı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Mövzu № 7. İcra hakimiyyətinin realizəsinin inzibati-hüquqi formaları</dc:title>
  <dc:creator>user</dc:creator>
  <cp:lastModifiedBy>Пользователь</cp:lastModifiedBy>
  <cp:revision>85</cp:revision>
  <dcterms:created xsi:type="dcterms:W3CDTF">2015-10-06T05:45:23Z</dcterms:created>
  <dcterms:modified xsi:type="dcterms:W3CDTF">2020-10-30T10:32:56Z</dcterms:modified>
</cp:coreProperties>
</file>