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61" r:id="rId3"/>
    <p:sldId id="262" r:id="rId4"/>
    <p:sldId id="270" r:id="rId5"/>
    <p:sldId id="263" r:id="rId6"/>
    <p:sldId id="281" r:id="rId7"/>
    <p:sldId id="264" r:id="rId8"/>
    <p:sldId id="265" r:id="rId9"/>
    <p:sldId id="279" r:id="rId10"/>
    <p:sldId id="283" r:id="rId11"/>
    <p:sldId id="258" r:id="rId12"/>
    <p:sldId id="259" r:id="rId13"/>
    <p:sldId id="260" r:id="rId14"/>
    <p:sldId id="280" r:id="rId15"/>
    <p:sldId id="276" r:id="rId16"/>
    <p:sldId id="282" r:id="rId17"/>
    <p:sldId id="267" r:id="rId18"/>
    <p:sldId id="266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75" d="100"/>
          <a:sy n="75" d="100"/>
        </p:scale>
        <p:origin x="-1740" y="-28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85E6F9-8C94-4E25-BF73-64B4E5483A73}" type="datetimeFigureOut">
              <a:rPr lang="ru-RU" smtClean="0"/>
              <a:pPr/>
              <a:t>25.12.2020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C74F37-528C-42BA-AAF5-A92D4A42481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2088157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85E6F9-8C94-4E25-BF73-64B4E5483A73}" type="datetimeFigureOut">
              <a:rPr lang="ru-RU" smtClean="0"/>
              <a:pPr/>
              <a:t>25.12.2020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C74F37-528C-42BA-AAF5-A92D4A42481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9624619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85E6F9-8C94-4E25-BF73-64B4E5483A73}" type="datetimeFigureOut">
              <a:rPr lang="ru-RU" smtClean="0"/>
              <a:pPr/>
              <a:t>25.12.2020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C74F37-528C-42BA-AAF5-A92D4A42481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7367756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85E6F9-8C94-4E25-BF73-64B4E5483A73}" type="datetimeFigureOut">
              <a:rPr lang="ru-RU" smtClean="0"/>
              <a:pPr/>
              <a:t>25.12.2020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C74F37-528C-42BA-AAF5-A92D4A42481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4389833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85E6F9-8C94-4E25-BF73-64B4E5483A73}" type="datetimeFigureOut">
              <a:rPr lang="ru-RU" smtClean="0"/>
              <a:pPr/>
              <a:t>25.12.2020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C74F37-528C-42BA-AAF5-A92D4A42481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6121092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85E6F9-8C94-4E25-BF73-64B4E5483A73}" type="datetimeFigureOut">
              <a:rPr lang="ru-RU" smtClean="0"/>
              <a:pPr/>
              <a:t>25.12.2020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C74F37-528C-42BA-AAF5-A92D4A42481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7237506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85E6F9-8C94-4E25-BF73-64B4E5483A73}" type="datetimeFigureOut">
              <a:rPr lang="ru-RU" smtClean="0"/>
              <a:pPr/>
              <a:t>25.12.2020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C74F37-528C-42BA-AAF5-A92D4A42481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1114959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85E6F9-8C94-4E25-BF73-64B4E5483A73}" type="datetimeFigureOut">
              <a:rPr lang="ru-RU" smtClean="0"/>
              <a:pPr/>
              <a:t>25.12.2020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C74F37-528C-42BA-AAF5-A92D4A42481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2265268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85E6F9-8C94-4E25-BF73-64B4E5483A73}" type="datetimeFigureOut">
              <a:rPr lang="ru-RU" smtClean="0"/>
              <a:pPr/>
              <a:t>25.12.2020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C74F37-528C-42BA-AAF5-A92D4A42481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3959091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85E6F9-8C94-4E25-BF73-64B4E5483A73}" type="datetimeFigureOut">
              <a:rPr lang="ru-RU" smtClean="0"/>
              <a:pPr/>
              <a:t>25.12.2020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C74F37-528C-42BA-AAF5-A92D4A42481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4196324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85E6F9-8C94-4E25-BF73-64B4E5483A73}" type="datetimeFigureOut">
              <a:rPr lang="ru-RU" smtClean="0"/>
              <a:pPr/>
              <a:t>25.12.2020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C74F37-528C-42BA-AAF5-A92D4A42481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0820097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685E6F9-8C94-4E25-BF73-64B4E5483A73}" type="datetimeFigureOut">
              <a:rPr lang="ru-RU" smtClean="0"/>
              <a:pPr/>
              <a:t>25.12.2020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C74F37-528C-42BA-AAF5-A92D4A42481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5759078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628800"/>
          </a:xfrm>
          <a:solidFill>
            <a:schemeClr val="tx1">
              <a:lumMod val="95000"/>
              <a:lumOff val="5000"/>
            </a:schemeClr>
          </a:solidFill>
        </p:spPr>
        <p:txBody>
          <a:bodyPr>
            <a:noAutofit/>
          </a:bodyPr>
          <a:lstStyle/>
          <a:p>
            <a:r>
              <a:rPr lang="az-Latn-AZ" sz="3600" b="1" i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Mövzu </a:t>
            </a:r>
            <a:r>
              <a:rPr lang="az-Latn-AZ" sz="3600" b="1" i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№ </a:t>
            </a:r>
            <a:r>
              <a:rPr lang="az-Latn-AZ" sz="3600" b="1" i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9.</a:t>
            </a:r>
            <a:r>
              <a:rPr lang="az-Latn-AZ" sz="3400" b="1" i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Əhaliyə </a:t>
            </a:r>
            <a:r>
              <a:rPr lang="az-Latn-AZ" sz="3400" b="1" i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x</a:t>
            </a:r>
            <a:r>
              <a:rPr lang="en-US" sz="3400" b="1" i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idmət</a:t>
            </a:r>
            <a:r>
              <a:rPr lang="en-US" sz="3400" b="1" i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400" b="1" i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və</a:t>
            </a:r>
            <a:r>
              <a:rPr lang="en-US" sz="3400" b="1" i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az-Latn-AZ" sz="3400" b="1" i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s</a:t>
            </a:r>
            <a:r>
              <a:rPr lang="en-US" sz="3400" b="1" i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osial</a:t>
            </a:r>
            <a:r>
              <a:rPr lang="en-US" sz="3400" b="1" i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az-Latn-AZ" sz="3400" b="1" i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i</a:t>
            </a:r>
            <a:r>
              <a:rPr lang="en-US" sz="3400" b="1" i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nnovasiyalar</a:t>
            </a:r>
            <a:r>
              <a:rPr lang="en-US" sz="3400" b="1" i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az-Latn-AZ" sz="34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+mn-ea"/>
                <a:cs typeface="Arial" pitchFamily="34" charset="0"/>
              </a:rPr>
              <a:t>sahəsində</a:t>
            </a:r>
            <a:r>
              <a:rPr lang="az-Latn-AZ" sz="3400" b="1" i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dövlət idarəetməsi</a:t>
            </a:r>
            <a:endParaRPr lang="ru-RU" sz="3400" b="1" i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28800"/>
            <a:ext cx="8291264" cy="5112568"/>
          </a:xfrm>
        </p:spPr>
        <p:txBody>
          <a:bodyPr>
            <a:noAutofit/>
          </a:bodyPr>
          <a:lstStyle/>
          <a:p>
            <a:pPr marL="0" lvl="0" indent="0" algn="ctr">
              <a:spcBef>
                <a:spcPts val="0"/>
              </a:spcBef>
              <a:buNone/>
              <a:defRPr/>
            </a:pPr>
            <a:r>
              <a:rPr lang="az-Latn-AZ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PLAN :</a:t>
            </a:r>
            <a:endParaRPr lang="en-US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marL="0" lvl="0" indent="444500" algn="just">
              <a:spcBef>
                <a:spcPts val="0"/>
              </a:spcBef>
              <a:buFont typeface="+mj-lt"/>
              <a:buAutoNum type="arabicPeriod"/>
              <a:defRPr/>
            </a:pPr>
            <a:r>
              <a:rPr lang="az-Latn-AZ" b="1" i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Əhaliyə xidmət və sosial innovasiyalar </a:t>
            </a:r>
            <a:r>
              <a:rPr lang="az-Latn-AZ" b="1" i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sahəsində </a:t>
            </a:r>
            <a:r>
              <a:rPr lang="az-Latn-AZ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(ƏXSİS) </a:t>
            </a:r>
            <a:r>
              <a:rPr lang="az-Latn-AZ" b="1" i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dövlət </a:t>
            </a:r>
            <a:r>
              <a:rPr lang="en-US" b="1" i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i</a:t>
            </a:r>
            <a:r>
              <a:rPr lang="az-Latn-AZ" b="1" i="1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darəetməsinin</a:t>
            </a:r>
            <a:r>
              <a:rPr lang="az-Latn-AZ" b="1" i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az-Latn-AZ" b="1" i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anlayışı və </a:t>
            </a:r>
            <a:r>
              <a:rPr lang="az-Latn-AZ" b="1" i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təşkilati - hüquqi </a:t>
            </a:r>
            <a:r>
              <a:rPr lang="az-Latn-AZ" b="1" i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formaları</a:t>
            </a:r>
            <a:r>
              <a:rPr lang="en-US" b="1" i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.</a:t>
            </a:r>
            <a:endParaRPr lang="ru-RU" b="1" i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marL="0" lvl="0" indent="444500" algn="just">
              <a:spcBef>
                <a:spcPts val="0"/>
              </a:spcBef>
              <a:buFont typeface="+mj-lt"/>
              <a:buAutoNum type="arabicPeriod"/>
              <a:defRPr/>
            </a:pPr>
            <a:r>
              <a:rPr lang="en-US" b="1" i="1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+mj-ea"/>
                <a:cs typeface="Arial" pitchFamily="34" charset="0"/>
              </a:rPr>
              <a:t>Vətəndaşlara</a:t>
            </a:r>
            <a:r>
              <a:rPr lang="en-US" b="1" i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+mj-ea"/>
                <a:cs typeface="Arial" pitchFamily="34" charset="0"/>
              </a:rPr>
              <a:t> Xidmət və </a:t>
            </a:r>
            <a:r>
              <a:rPr lang="en-US" b="1" i="1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+mj-ea"/>
                <a:cs typeface="Arial" pitchFamily="34" charset="0"/>
              </a:rPr>
              <a:t>Sosial</a:t>
            </a:r>
            <a:r>
              <a:rPr lang="en-US" b="1" i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+mj-ea"/>
                <a:cs typeface="Arial" pitchFamily="34" charset="0"/>
              </a:rPr>
              <a:t> </a:t>
            </a:r>
            <a:r>
              <a:rPr lang="en-US" b="1" i="1" dirty="0" err="1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+mj-ea"/>
                <a:cs typeface="Arial" pitchFamily="34" charset="0"/>
              </a:rPr>
              <a:t>İnno</a:t>
            </a:r>
            <a:r>
              <a:rPr lang="az-Latn-AZ" b="1" i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+mj-ea"/>
                <a:cs typeface="Arial" pitchFamily="34" charset="0"/>
              </a:rPr>
              <a:t>-</a:t>
            </a:r>
            <a:r>
              <a:rPr lang="en-US" b="1" i="1" dirty="0" err="1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+mj-ea"/>
                <a:cs typeface="Arial" pitchFamily="34" charset="0"/>
              </a:rPr>
              <a:t>vasiyalar</a:t>
            </a:r>
            <a:r>
              <a:rPr lang="en-US" b="1" i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+mj-ea"/>
                <a:cs typeface="Arial" pitchFamily="34" charset="0"/>
              </a:rPr>
              <a:t> </a:t>
            </a:r>
            <a:r>
              <a:rPr lang="en-US" b="1" i="1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+mj-ea"/>
                <a:cs typeface="Arial" pitchFamily="34" charset="0"/>
              </a:rPr>
              <a:t>üzrə</a:t>
            </a:r>
            <a:r>
              <a:rPr lang="en-US" b="1" i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+mj-ea"/>
                <a:cs typeface="Arial" pitchFamily="34" charset="0"/>
              </a:rPr>
              <a:t> Dövlət </a:t>
            </a:r>
            <a:r>
              <a:rPr lang="en-US" b="1" i="1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+mj-ea"/>
                <a:cs typeface="Arial" pitchFamily="34" charset="0"/>
              </a:rPr>
              <a:t>Agentliyi</a:t>
            </a:r>
            <a:r>
              <a:rPr lang="az-Latn-AZ" b="1" i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+mj-ea"/>
                <a:cs typeface="Arial" pitchFamily="34" charset="0"/>
              </a:rPr>
              <a:t> </a:t>
            </a:r>
            <a:r>
              <a:rPr lang="az-Latn-AZ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+mj-ea"/>
                <a:cs typeface="Arial" pitchFamily="34" charset="0"/>
              </a:rPr>
              <a:t>(VXSİDA) </a:t>
            </a:r>
            <a:r>
              <a:rPr lang="az-Latn-AZ" b="1" i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+mj-ea"/>
                <a:cs typeface="Arial" pitchFamily="34" charset="0"/>
              </a:rPr>
              <a:t>- </a:t>
            </a:r>
            <a:r>
              <a:rPr lang="az-Latn-AZ" b="1" i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mərkəzi </a:t>
            </a:r>
            <a:r>
              <a:rPr lang="az-Latn-AZ" b="1" i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icra hakimiyyəti orqanı kimi</a:t>
            </a:r>
            <a:r>
              <a:rPr lang="en-US" b="1" i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.</a:t>
            </a:r>
            <a:endParaRPr lang="ru-RU" b="1" i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marL="0" lvl="0" indent="444500" algn="just">
              <a:spcBef>
                <a:spcPts val="0"/>
              </a:spcBef>
              <a:buFont typeface="+mj-lt"/>
              <a:buAutoNum type="arabicPeriod"/>
              <a:defRPr/>
            </a:pPr>
            <a:r>
              <a:rPr lang="en-US" b="1" i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“ASAN </a:t>
            </a:r>
            <a:r>
              <a:rPr lang="en-US" b="1" i="1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xidmət</a:t>
            </a:r>
            <a:r>
              <a:rPr lang="en-US" b="1" i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” </a:t>
            </a:r>
            <a:r>
              <a:rPr lang="en-US" b="1" i="1" dirty="0" err="1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mərkəzləri</a:t>
            </a:r>
            <a:r>
              <a:rPr lang="az-Latn-AZ" b="1" i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- V</a:t>
            </a:r>
            <a:r>
              <a:rPr lang="en-US" b="1" i="1" dirty="0" err="1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ətəndaş</a:t>
            </a:r>
            <a:r>
              <a:rPr lang="az-Latn-AZ" b="1" i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-</a:t>
            </a:r>
            <a:r>
              <a:rPr lang="en-US" b="1" i="1" dirty="0" err="1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lara</a:t>
            </a:r>
            <a:r>
              <a:rPr lang="en-US" b="1" i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US" b="1" i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Xidmət və </a:t>
            </a:r>
            <a:r>
              <a:rPr lang="en-US" b="1" i="1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Sosial</a:t>
            </a:r>
            <a:r>
              <a:rPr lang="en-US" b="1" i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US" b="1" i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İnnovasiyalar </a:t>
            </a:r>
            <a:r>
              <a:rPr lang="en-US" b="1" i="1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üzrə</a:t>
            </a:r>
            <a:r>
              <a:rPr lang="en-US" b="1" i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Dövlət </a:t>
            </a:r>
            <a:r>
              <a:rPr lang="en-US" b="1" i="1" dirty="0" err="1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Agentliyi</a:t>
            </a:r>
            <a:r>
              <a:rPr lang="az-Latn-AZ" b="1" i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nin struktur vahidi kimi</a:t>
            </a:r>
            <a:r>
              <a:rPr lang="en-US" b="1" i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.</a:t>
            </a:r>
            <a:endParaRPr lang="ru-RU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806574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42852"/>
            <a:ext cx="8229600" cy="1785950"/>
          </a:xfrm>
          <a:solidFill>
            <a:schemeClr val="tx1"/>
          </a:solidFill>
        </p:spPr>
        <p:txBody>
          <a:bodyPr>
            <a:normAutofit/>
          </a:bodyPr>
          <a:lstStyle/>
          <a:p>
            <a:r>
              <a:rPr lang="az-Latn-AZ" b="1" i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VXSİDA-nın tabeliyində fəaliyyət göstərən qurumlar</a:t>
            </a:r>
            <a:endParaRPr lang="ru-RU" i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928802"/>
            <a:ext cx="8229600" cy="4643470"/>
          </a:xfrm>
        </p:spPr>
        <p:txBody>
          <a:bodyPr>
            <a:normAutofit/>
          </a:bodyPr>
          <a:lstStyle/>
          <a:p>
            <a:pPr marL="177800" lvl="0" indent="-177800" algn="just">
              <a:spcBef>
                <a:spcPts val="600"/>
              </a:spcBef>
            </a:pPr>
            <a:r>
              <a:rPr lang="az-Latn-AZ" sz="36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“Asan xidmət” mərkəzləri</a:t>
            </a:r>
            <a:endParaRPr lang="ru-RU" sz="3600" b="1" i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marL="177800" lvl="0" indent="-177800" algn="just">
              <a:spcBef>
                <a:spcPts val="600"/>
              </a:spcBef>
            </a:pPr>
            <a:r>
              <a:rPr lang="az-Latn-AZ" sz="36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“Asan Kommunal” mərkəzləri</a:t>
            </a:r>
            <a:endParaRPr lang="ru-RU" sz="3600" b="1" i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marL="177800" lvl="0" indent="-177800" algn="just">
              <a:spcBef>
                <a:spcPts val="600"/>
              </a:spcBef>
            </a:pPr>
            <a:r>
              <a:rPr lang="az-Latn-AZ" sz="36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“İnnovasiyalar mərkəzi” MMC</a:t>
            </a:r>
            <a:endParaRPr lang="ru-RU" sz="3600" b="1" i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marL="177800" lvl="0" indent="-177800" algn="just">
              <a:spcBef>
                <a:spcPts val="600"/>
              </a:spcBef>
            </a:pPr>
            <a:r>
              <a:rPr lang="az-Latn-AZ" sz="36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“ABAD” publik hüquqi şəxs</a:t>
            </a:r>
            <a:endParaRPr lang="ru-RU" sz="3600" b="1" i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marL="177800" lvl="0" indent="-177800" algn="just">
              <a:spcBef>
                <a:spcPts val="600"/>
              </a:spcBef>
            </a:pPr>
            <a:r>
              <a:rPr lang="az-Latn-AZ" sz="36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“Elektron Hökumətin İnkişafi mərkəzi” publik hüquqi şəxs.</a:t>
            </a:r>
            <a:endParaRPr lang="ru-RU" sz="3600" b="1" i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endParaRPr lang="ru-RU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96752"/>
          </a:xfrm>
          <a:solidFill>
            <a:schemeClr val="tx1">
              <a:lumMod val="95000"/>
              <a:lumOff val="5000"/>
            </a:schemeClr>
          </a:solidFill>
        </p:spPr>
        <p:txBody>
          <a:bodyPr>
            <a:normAutofit fontScale="90000"/>
          </a:bodyPr>
          <a:lstStyle/>
          <a:p>
            <a:r>
              <a:rPr lang="en-US" sz="3200" b="1" i="1" dirty="0" err="1" smtClean="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rPr>
              <a:t>Vətəndaşlara</a:t>
            </a:r>
            <a:r>
              <a:rPr lang="en-US" sz="3200" b="1" i="1" dirty="0" smtClean="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rPr>
              <a:t> </a:t>
            </a:r>
            <a:r>
              <a:rPr lang="en-US" sz="3200" b="1" i="1" dirty="0" err="1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rPr>
              <a:t>Xidmət</a:t>
            </a:r>
            <a:r>
              <a:rPr lang="en-US" sz="3200" b="1" i="1" dirty="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rPr>
              <a:t> </a:t>
            </a:r>
            <a:r>
              <a:rPr lang="en-US" sz="3200" b="1" i="1" dirty="0" err="1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rPr>
              <a:t>və</a:t>
            </a:r>
            <a:r>
              <a:rPr lang="en-US" sz="3200" b="1" i="1" dirty="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rPr>
              <a:t> </a:t>
            </a:r>
            <a:r>
              <a:rPr lang="en-US" sz="3200" b="1" i="1" dirty="0" err="1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rPr>
              <a:t>Sosial</a:t>
            </a:r>
            <a:r>
              <a:rPr lang="en-US" sz="3200" b="1" i="1" dirty="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rPr>
              <a:t> </a:t>
            </a:r>
            <a:r>
              <a:rPr lang="en-US" sz="3200" b="1" i="1" dirty="0" err="1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rPr>
              <a:t>İnnovasiyalar</a:t>
            </a:r>
            <a:r>
              <a:rPr lang="en-US" sz="3200" b="1" i="1" dirty="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rPr>
              <a:t> </a:t>
            </a:r>
            <a:r>
              <a:rPr lang="en-US" sz="3200" b="1" i="1" dirty="0" err="1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rPr>
              <a:t>üzrə</a:t>
            </a:r>
            <a:r>
              <a:rPr lang="en-US" sz="3200" b="1" i="1" dirty="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rPr>
              <a:t> </a:t>
            </a:r>
            <a:r>
              <a:rPr lang="en-US" sz="3200" b="1" i="1" dirty="0" err="1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rPr>
              <a:t>Dövlət</a:t>
            </a:r>
            <a:r>
              <a:rPr lang="en-US" sz="3200" b="1" i="1" dirty="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rPr>
              <a:t> </a:t>
            </a:r>
            <a:r>
              <a:rPr lang="en-US" sz="3200" b="1" i="1" dirty="0" err="1" smtClean="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rPr>
              <a:t>Agentliyi</a:t>
            </a:r>
            <a:r>
              <a:rPr lang="az-Latn-AZ" sz="3200" b="1" i="1" dirty="0" smtClean="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rPr>
              <a:t>nin</a:t>
            </a:r>
            <a:r>
              <a:rPr lang="en-US" sz="3200" b="1" i="1" dirty="0" smtClean="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rPr>
              <a:t> </a:t>
            </a:r>
            <a:r>
              <a:rPr lang="en-US" sz="3200" b="1" i="1" dirty="0" err="1" smtClean="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rPr>
              <a:t>kollegiya</a:t>
            </a:r>
            <a:r>
              <a:rPr lang="az-Latn-AZ" sz="3200" b="1" i="1" dirty="0" smtClean="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rPr>
              <a:t> </a:t>
            </a:r>
            <a:r>
              <a:rPr lang="en-US" sz="3200" b="1" i="1" dirty="0" err="1" smtClean="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rPr>
              <a:t>tərkibi</a:t>
            </a:r>
            <a:endParaRPr lang="ru-RU" sz="3200" i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268760"/>
            <a:ext cx="8363272" cy="5400600"/>
          </a:xfrm>
        </p:spPr>
        <p:txBody>
          <a:bodyPr>
            <a:normAutofit fontScale="40000" lnSpcReduction="20000"/>
          </a:bodyPr>
          <a:lstStyle/>
          <a:p>
            <a:pPr marL="174625" indent="-174625" algn="just"/>
            <a:r>
              <a:rPr lang="en-US" sz="6800" b="1" i="1" u="sng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Kollegiyanın</a:t>
            </a:r>
            <a:r>
              <a:rPr lang="en-US" sz="6800" b="1" i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US" sz="6800" b="1" i="1" u="sng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sədri</a:t>
            </a:r>
            <a:r>
              <a:rPr lang="en-US" sz="6800" b="1" i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:</a:t>
            </a:r>
          </a:p>
          <a:p>
            <a:pPr marL="174625" indent="-174625" algn="just"/>
            <a:r>
              <a:rPr lang="en-US" sz="8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Dövlət</a:t>
            </a:r>
            <a:r>
              <a:rPr lang="en-US" sz="8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US" sz="8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Agentliyinin</a:t>
            </a:r>
            <a:r>
              <a:rPr lang="en-US" sz="8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US" sz="8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sədri</a:t>
            </a:r>
            <a:r>
              <a:rPr lang="en-US" sz="8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.</a:t>
            </a:r>
          </a:p>
          <a:p>
            <a:pPr marL="174625" indent="-174625"/>
            <a:r>
              <a:rPr lang="en-US" sz="6800" b="1" i="1" u="sng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Kollegiyanın</a:t>
            </a:r>
            <a:r>
              <a:rPr lang="en-US" sz="6800" b="1" i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US" sz="6800" b="1" i="1" u="sng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üzvləri</a:t>
            </a:r>
            <a:r>
              <a:rPr lang="en-US" sz="6800" b="1" i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:</a:t>
            </a:r>
          </a:p>
          <a:p>
            <a:pPr marL="174625" indent="-174625" algn="just"/>
            <a:r>
              <a:rPr lang="en-US" sz="68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Dövlət</a:t>
            </a:r>
            <a:r>
              <a:rPr lang="en-US" sz="68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US" sz="68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Agentliyi</a:t>
            </a:r>
            <a:r>
              <a:rPr lang="en-US" sz="68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US" sz="68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sədrinin</a:t>
            </a:r>
            <a:r>
              <a:rPr lang="en-US" sz="68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US" sz="6800" b="1" i="1" u="sng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birinci</a:t>
            </a:r>
            <a:r>
              <a:rPr lang="en-US" sz="6800" b="1" i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US" sz="6800" b="1" i="1" u="sng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müavini</a:t>
            </a:r>
            <a:r>
              <a:rPr lang="az-Latn-AZ" sz="6800" b="1" i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;</a:t>
            </a:r>
            <a:endParaRPr lang="en-US" sz="6800" b="1" i="1" u="sng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marL="174625" indent="-174625" algn="just"/>
            <a:r>
              <a:rPr lang="en-US" sz="68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Dövlət</a:t>
            </a:r>
            <a:r>
              <a:rPr lang="en-US" sz="68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US" sz="68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Agentliyi</a:t>
            </a:r>
            <a:r>
              <a:rPr lang="en-US" sz="68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US" sz="68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sədrinin</a:t>
            </a:r>
            <a:r>
              <a:rPr lang="en-US" sz="68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US" sz="6800" b="1" i="1" u="sng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müavini</a:t>
            </a:r>
            <a:r>
              <a:rPr lang="az-Latn-AZ" sz="6800" b="1" i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;</a:t>
            </a:r>
            <a:endParaRPr lang="en-US" sz="6800" b="1" i="1" u="sng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marL="174625" indent="-174625" algn="just"/>
            <a:r>
              <a:rPr lang="en-US" sz="68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Dövlət</a:t>
            </a:r>
            <a:r>
              <a:rPr lang="en-US" sz="68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US" sz="68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Agentliyi</a:t>
            </a:r>
            <a:r>
              <a:rPr lang="en-US" sz="68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US" sz="6800" b="1" i="1" u="sng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Aparatının</a:t>
            </a:r>
            <a:r>
              <a:rPr lang="en-US" sz="6800" b="1" i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US" sz="6800" b="1" i="1" u="sng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rəhbəri</a:t>
            </a:r>
            <a:r>
              <a:rPr lang="az-Latn-AZ" sz="6800" b="1" i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;</a:t>
            </a:r>
            <a:endParaRPr lang="en-US" sz="6800" b="1" i="1" u="sng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marL="174625" indent="-174625" algn="just"/>
            <a:r>
              <a:rPr lang="en-US" sz="68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Nəzarət</a:t>
            </a:r>
            <a:r>
              <a:rPr lang="en-US" sz="68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US" sz="68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və</a:t>
            </a:r>
            <a:r>
              <a:rPr lang="en-US" sz="68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US" sz="68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qiymətləndirmə</a:t>
            </a:r>
            <a:r>
              <a:rPr lang="en-US" sz="68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US" sz="6800" b="1" i="1" u="sng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şöbəsinin</a:t>
            </a:r>
            <a:r>
              <a:rPr lang="en-US" sz="6800" b="1" i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US" sz="6800" b="1" i="1" u="sng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müdiri</a:t>
            </a:r>
            <a:r>
              <a:rPr lang="az-Latn-AZ" sz="6800" b="1" i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;</a:t>
            </a:r>
            <a:endParaRPr lang="en-US" sz="6800" b="1" i="1" u="sng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marL="174625" indent="-174625" algn="just"/>
            <a:r>
              <a:rPr lang="en-US" sz="68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Sosial</a:t>
            </a:r>
            <a:r>
              <a:rPr lang="en-US" sz="68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US" sz="68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innovasiyalar</a:t>
            </a:r>
            <a:r>
              <a:rPr lang="en-US" sz="68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US" sz="68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və</a:t>
            </a:r>
            <a:r>
              <a:rPr lang="en-US" sz="68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US" sz="68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strateji</a:t>
            </a:r>
            <a:r>
              <a:rPr lang="en-US" sz="68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US" sz="68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araşdırmalar</a:t>
            </a:r>
            <a:r>
              <a:rPr lang="en-US" sz="68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US" sz="6800" b="1" i="1" u="sng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şöbəsinin</a:t>
            </a:r>
            <a:r>
              <a:rPr lang="en-US" sz="6800" b="1" i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US" sz="6800" b="1" i="1" u="sng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müdiri</a:t>
            </a:r>
            <a:r>
              <a:rPr lang="az-Latn-AZ" sz="6800" b="1" i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;</a:t>
            </a:r>
            <a:endParaRPr lang="en-US" sz="6800" b="1" i="1" u="sng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marL="174625" indent="-174625" algn="just"/>
            <a:r>
              <a:rPr lang="en-US" sz="68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İnformasiya</a:t>
            </a:r>
            <a:r>
              <a:rPr lang="en-US" sz="68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US" sz="68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texnologiyaları</a:t>
            </a:r>
            <a:r>
              <a:rPr lang="en-US" sz="68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US" sz="6800" b="1" i="1" u="sng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şöbəsinin</a:t>
            </a:r>
            <a:r>
              <a:rPr lang="en-US" sz="6800" b="1" i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US" sz="6800" b="1" i="1" u="sng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müdiri</a:t>
            </a:r>
            <a:r>
              <a:rPr lang="az-Latn-AZ" sz="6800" b="1" i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;</a:t>
            </a:r>
            <a:endParaRPr lang="en-US" sz="6800" b="1" i="1" u="sng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marL="174625" indent="-174625" algn="just"/>
            <a:r>
              <a:rPr lang="en-US" sz="68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Beynəlxalq</a:t>
            </a:r>
            <a:r>
              <a:rPr lang="en-US" sz="68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US" sz="68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və</a:t>
            </a:r>
            <a:r>
              <a:rPr lang="en-US" sz="68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US" sz="68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ictimai</a:t>
            </a:r>
            <a:r>
              <a:rPr lang="en-US" sz="68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US" sz="68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əlaqələr</a:t>
            </a:r>
            <a:r>
              <a:rPr lang="en-US" sz="68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US" sz="6800" b="1" i="1" u="sng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şöbəsinin</a:t>
            </a:r>
            <a:r>
              <a:rPr lang="en-US" sz="6800" b="1" i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US" sz="6800" b="1" i="1" u="sng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müdiri</a:t>
            </a:r>
            <a:r>
              <a:rPr lang="az-Latn-AZ" sz="6800" b="1" i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;</a:t>
            </a:r>
            <a:endParaRPr lang="en-US" sz="6800" b="1" i="1" u="sng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marL="174625" indent="-174625" algn="just"/>
            <a:r>
              <a:rPr lang="en-US" sz="6800" b="1" i="1" u="sng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İnsan</a:t>
            </a:r>
            <a:r>
              <a:rPr lang="en-US" sz="6800" b="1" i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US" sz="6800" b="1" i="1" u="sng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resursları</a:t>
            </a:r>
            <a:r>
              <a:rPr lang="en-US" sz="6800" b="1" i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US" sz="6800" b="1" i="1" u="sng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və</a:t>
            </a:r>
            <a:r>
              <a:rPr lang="en-US" sz="6800" b="1" i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US" sz="6800" b="1" i="1" u="sng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təlim</a:t>
            </a:r>
            <a:r>
              <a:rPr lang="en-US" sz="6800" b="1" i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US" sz="6800" b="1" i="1" u="sng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şöbəsinin</a:t>
            </a:r>
            <a:r>
              <a:rPr lang="en-US" sz="6800" b="1" i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US" sz="6800" b="1" i="1" u="sng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müdiri</a:t>
            </a:r>
            <a:r>
              <a:rPr lang="az-Latn-AZ" sz="6800" b="1" i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;</a:t>
            </a:r>
            <a:endParaRPr lang="en-US" sz="6800" b="1" i="1" u="sng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marL="174625" indent="-174625" algn="just"/>
            <a:r>
              <a:rPr lang="en-US" sz="68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Hüquqi</a:t>
            </a:r>
            <a:r>
              <a:rPr lang="en-US" sz="68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US" sz="68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təminat</a:t>
            </a:r>
            <a:r>
              <a:rPr lang="en-US" sz="68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US" sz="6800" b="1" i="1" u="sng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şöbəsinin</a:t>
            </a:r>
            <a:r>
              <a:rPr lang="en-US" sz="6800" b="1" i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US" sz="6800" b="1" i="1" u="sng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müdiri</a:t>
            </a:r>
            <a:r>
              <a:rPr lang="az-Latn-AZ" sz="6800" b="1" i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.</a:t>
            </a:r>
            <a:endParaRPr lang="en-US" sz="6800" b="1" i="1" u="sng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endParaRPr lang="ru-RU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738602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883608"/>
          </a:xfrm>
          <a:solidFill>
            <a:schemeClr val="tx1">
              <a:lumMod val="95000"/>
              <a:lumOff val="5000"/>
            </a:schemeClr>
          </a:solidFill>
        </p:spPr>
        <p:txBody>
          <a:bodyPr>
            <a:noAutofit/>
          </a:bodyPr>
          <a:lstStyle/>
          <a:p>
            <a:pPr lvl="0" indent="444500">
              <a:lnSpc>
                <a:spcPct val="110000"/>
              </a:lnSpc>
              <a:spcBef>
                <a:spcPts val="0"/>
              </a:spcBef>
              <a:defRPr/>
            </a:pPr>
            <a:r>
              <a:rPr lang="az-Latn-AZ" sz="31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az-Latn-AZ" sz="31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</a:br>
            <a:r>
              <a:rPr lang="az-Latn-AZ" sz="36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Sual 3. </a:t>
            </a:r>
            <a:r>
              <a:rPr lang="en-US" sz="36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+mn-ea"/>
                <a:cs typeface="Arial" pitchFamily="34" charset="0"/>
              </a:rPr>
              <a:t>“ASAN </a:t>
            </a:r>
            <a:r>
              <a:rPr lang="en-US" sz="3600" b="1" i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+mn-ea"/>
                <a:cs typeface="Arial" pitchFamily="34" charset="0"/>
              </a:rPr>
              <a:t>xidmət</a:t>
            </a:r>
            <a:r>
              <a:rPr lang="en-US" sz="36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+mn-ea"/>
                <a:cs typeface="Arial" pitchFamily="34" charset="0"/>
              </a:rPr>
              <a:t>” </a:t>
            </a:r>
            <a:r>
              <a:rPr lang="en-US" sz="3600" b="1" i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+mn-ea"/>
                <a:cs typeface="Arial" pitchFamily="34" charset="0"/>
              </a:rPr>
              <a:t>mərkəzləri</a:t>
            </a:r>
            <a:r>
              <a:rPr lang="az-Latn-AZ" sz="36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+mn-ea"/>
                <a:cs typeface="Arial" pitchFamily="34" charset="0"/>
              </a:rPr>
              <a:t> </a:t>
            </a:r>
            <a:r>
              <a:rPr lang="az-Latn-AZ" sz="36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+mn-ea"/>
                <a:cs typeface="Arial" pitchFamily="34" charset="0"/>
              </a:rPr>
              <a:t>– VXSİDA-nın struktur </a:t>
            </a:r>
            <a:r>
              <a:rPr lang="az-Latn-AZ" sz="36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+mn-ea"/>
                <a:cs typeface="Arial" pitchFamily="34" charset="0"/>
              </a:rPr>
              <a:t>vahidi </a:t>
            </a:r>
            <a:r>
              <a:rPr lang="az-Latn-AZ" sz="36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+mn-ea"/>
                <a:cs typeface="Arial" pitchFamily="34" charset="0"/>
              </a:rPr>
              <a:t>kimi</a:t>
            </a:r>
            <a:r>
              <a:rPr lang="ru-RU" sz="31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+mn-ea"/>
                <a:cs typeface="Arial" pitchFamily="34" charset="0"/>
              </a:rPr>
              <a:t/>
            </a:r>
            <a:br>
              <a:rPr lang="ru-RU" sz="31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+mn-ea"/>
                <a:cs typeface="Arial" pitchFamily="34" charset="0"/>
              </a:rPr>
            </a:br>
            <a:endParaRPr lang="ru-RU" sz="31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2143116"/>
            <a:ext cx="8229600" cy="4454236"/>
          </a:xfrm>
        </p:spPr>
        <p:txBody>
          <a:bodyPr>
            <a:normAutofit fontScale="92500" lnSpcReduction="10000"/>
          </a:bodyPr>
          <a:lstStyle/>
          <a:p>
            <a:pPr marL="0" indent="0" algn="just">
              <a:spcAft>
                <a:spcPts val="200"/>
              </a:spcAft>
              <a:buNone/>
            </a:pPr>
            <a:r>
              <a:rPr lang="az-Latn-AZ" sz="37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“ASAN xidmət” mərkəzləri - </a:t>
            </a:r>
            <a:r>
              <a:rPr lang="az-Latn-AZ" sz="3700" b="1" i="1" u="sng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dövlət qulluqçularının fəaliyyətində</a:t>
            </a:r>
            <a:r>
              <a:rPr lang="az-Latn-AZ" sz="3700" b="1" i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əhaliyə münasibətdə </a:t>
            </a:r>
            <a:r>
              <a:rPr lang="az-Latn-AZ" sz="3700" b="1" i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vətəndaş məmnunlu-ğunun</a:t>
            </a:r>
            <a:r>
              <a:rPr lang="az-Latn-AZ" sz="37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az-Latn-AZ" sz="37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təmin edilməsi </a:t>
            </a:r>
            <a:r>
              <a:rPr lang="az-Latn-AZ" sz="3700" b="1" i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istiqamətində yeni yanaşmanın formalaş-dırılmasına, ölkədə </a:t>
            </a:r>
            <a:r>
              <a:rPr lang="az-Latn-AZ" sz="3700" b="1" i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dövlət qulluqçusu-vətəndaş münasibətlərinin</a:t>
            </a:r>
            <a:r>
              <a:rPr lang="az-Latn-AZ" sz="3700" b="1" i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keyfiyyətcə </a:t>
            </a:r>
            <a:r>
              <a:rPr lang="az-Latn-AZ" sz="3700" b="1" i="1" u="sng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yeni müstəviyə keçməsinə</a:t>
            </a:r>
            <a:r>
              <a:rPr lang="az-Latn-AZ" sz="3700" b="1" i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xidmət edən </a:t>
            </a:r>
            <a:r>
              <a:rPr lang="az-Latn-AZ" sz="3700" b="1" i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struktur vahididir.</a:t>
            </a:r>
          </a:p>
          <a:p>
            <a:pPr marL="0" indent="0">
              <a:buNone/>
            </a:pPr>
            <a:endParaRPr lang="ru-RU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712913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417638"/>
          </a:xfrm>
          <a:solidFill>
            <a:schemeClr val="tx1">
              <a:lumMod val="95000"/>
              <a:lumOff val="5000"/>
            </a:schemeClr>
          </a:solidFill>
        </p:spPr>
        <p:txBody>
          <a:bodyPr>
            <a:normAutofit fontScale="90000"/>
          </a:bodyPr>
          <a:lstStyle/>
          <a:p>
            <a:r>
              <a:rPr lang="en-US" sz="3400" b="1" i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“</a:t>
            </a:r>
            <a:r>
              <a:rPr lang="az-Latn-AZ" sz="3400" b="1" i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az-Latn-AZ" sz="3400" b="1" i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en-US" sz="3400" b="1" i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“</a:t>
            </a:r>
            <a:r>
              <a:rPr lang="en-US" sz="36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ASAN </a:t>
            </a:r>
            <a:r>
              <a:rPr lang="en-US" sz="3600" b="1" i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xidmət</a:t>
            </a:r>
            <a:r>
              <a:rPr lang="en-US" sz="36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” </a:t>
            </a:r>
            <a:r>
              <a:rPr lang="en-US" sz="3600" b="1" i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mərkəzləri</a:t>
            </a:r>
            <a:r>
              <a:rPr lang="az-Latn-AZ" sz="36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nin fəaliyyət məqsədləri</a:t>
            </a:r>
            <a:r>
              <a:rPr lang="az-Latn-AZ" sz="3600" b="0" i="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/>
            </a:r>
            <a:br>
              <a:rPr lang="az-Latn-AZ" sz="3600" b="0" i="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</a:br>
            <a:endParaRPr lang="ru-RU" sz="36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484784"/>
            <a:ext cx="8229600" cy="5184576"/>
          </a:xfrm>
        </p:spPr>
        <p:txBody>
          <a:bodyPr>
            <a:normAutofit fontScale="32500" lnSpcReduction="20000"/>
          </a:bodyPr>
          <a:lstStyle/>
          <a:p>
            <a:pPr marL="0" indent="268288" algn="just">
              <a:lnSpc>
                <a:spcPct val="120000"/>
              </a:lnSpc>
              <a:spcBef>
                <a:spcPts val="0"/>
              </a:spcBef>
              <a:spcAft>
                <a:spcPts val="200"/>
              </a:spcAft>
              <a:tabLst>
                <a:tab pos="174625" algn="l"/>
                <a:tab pos="444500" algn="l"/>
              </a:tabLst>
            </a:pPr>
            <a:r>
              <a:rPr lang="az-Latn-AZ" sz="8000" b="1" i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vətəndaşların </a:t>
            </a:r>
            <a:r>
              <a:rPr lang="az-Latn-AZ" sz="80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əlavə xərclərinin</a:t>
            </a:r>
            <a:r>
              <a:rPr lang="az-Latn-AZ" sz="8000" b="1" i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və </a:t>
            </a:r>
            <a:r>
              <a:rPr lang="az-Latn-AZ" sz="8000" b="1" i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vaxt itkisinin azalması;</a:t>
            </a:r>
          </a:p>
          <a:p>
            <a:pPr marL="0" indent="268288" algn="just">
              <a:lnSpc>
                <a:spcPct val="120000"/>
              </a:lnSpc>
              <a:spcBef>
                <a:spcPts val="0"/>
              </a:spcBef>
              <a:spcAft>
                <a:spcPts val="200"/>
              </a:spcAft>
              <a:tabLst>
                <a:tab pos="174625" algn="l"/>
                <a:tab pos="444500" algn="l"/>
              </a:tabLst>
            </a:pPr>
            <a:r>
              <a:rPr lang="az-Latn-AZ" sz="8000" b="1" i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vətəndaşlara münasibətdə </a:t>
            </a:r>
            <a:r>
              <a:rPr lang="az-Latn-AZ" sz="8000" b="1" i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etik qaydalara, nəzakətli davranışa əməl edilməsinə</a:t>
            </a:r>
            <a:r>
              <a:rPr lang="az-Latn-AZ" sz="8000" b="1" i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nail olunması;</a:t>
            </a:r>
          </a:p>
          <a:p>
            <a:pPr marL="0" indent="268288" algn="just">
              <a:lnSpc>
                <a:spcPct val="120000"/>
              </a:lnSpc>
              <a:spcBef>
                <a:spcPts val="0"/>
              </a:spcBef>
              <a:spcAft>
                <a:spcPts val="200"/>
              </a:spcAft>
              <a:tabLst>
                <a:tab pos="174625" algn="l"/>
                <a:tab pos="444500" algn="l"/>
              </a:tabLst>
            </a:pPr>
            <a:r>
              <a:rPr lang="az-Latn-AZ" sz="8000" b="1" i="1" u="sng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peşəkarlıq səviyyəsinin artırılması;</a:t>
            </a:r>
          </a:p>
          <a:p>
            <a:pPr marL="0" indent="268288" algn="just">
              <a:lnSpc>
                <a:spcPct val="120000"/>
              </a:lnSpc>
              <a:spcBef>
                <a:spcPts val="0"/>
              </a:spcBef>
              <a:spcAft>
                <a:spcPts val="200"/>
              </a:spcAft>
              <a:tabLst>
                <a:tab pos="174625" algn="l"/>
                <a:tab pos="444500" algn="l"/>
              </a:tabLst>
            </a:pPr>
            <a:r>
              <a:rPr lang="az-Latn-AZ" sz="8000" b="1" i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dövlət strukturlarına etimadın</a:t>
            </a:r>
            <a:r>
              <a:rPr lang="az-Latn-AZ" sz="8000" b="1" i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gücləndirilməsi;</a:t>
            </a:r>
          </a:p>
          <a:p>
            <a:pPr marL="0" indent="268288" algn="just">
              <a:lnSpc>
                <a:spcPct val="120000"/>
              </a:lnSpc>
              <a:spcBef>
                <a:spcPts val="0"/>
              </a:spcBef>
              <a:spcAft>
                <a:spcPts val="200"/>
              </a:spcAft>
              <a:tabLst>
                <a:tab pos="174625" algn="l"/>
                <a:tab pos="444500" algn="l"/>
              </a:tabLst>
            </a:pPr>
            <a:r>
              <a:rPr lang="az-Latn-AZ" sz="8000" b="1" i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şəffaflığın artırılması, korrupsiyaya qarşı mübarizənin gücləndirilməsi;</a:t>
            </a:r>
          </a:p>
          <a:p>
            <a:pPr marL="0" indent="268288" algn="just">
              <a:lnSpc>
                <a:spcPct val="120000"/>
              </a:lnSpc>
              <a:spcBef>
                <a:spcPts val="0"/>
              </a:spcBef>
              <a:spcAft>
                <a:spcPts val="200"/>
              </a:spcAft>
              <a:tabLst>
                <a:tab pos="174625" algn="l"/>
                <a:tab pos="444500" algn="l"/>
              </a:tabLst>
            </a:pPr>
            <a:r>
              <a:rPr lang="az-Latn-AZ" sz="8000" b="1" i="1" u="sng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elektron xidmətlərdən</a:t>
            </a:r>
            <a:r>
              <a:rPr lang="az-Latn-AZ" sz="8000" b="1" i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daha geniş istifadə olunması;</a:t>
            </a:r>
          </a:p>
          <a:p>
            <a:pPr marL="0" indent="268288"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tabLst>
                <a:tab pos="174625" algn="l"/>
                <a:tab pos="444500" algn="l"/>
              </a:tabLst>
            </a:pPr>
            <a:r>
              <a:rPr lang="az-Latn-AZ" sz="8000" b="1" i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aparılan </a:t>
            </a:r>
            <a:r>
              <a:rPr lang="az-Latn-AZ" sz="8000" b="1" i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institusional islahatların</a:t>
            </a:r>
            <a:r>
              <a:rPr lang="az-Latn-AZ" sz="8000" b="1" i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səmərəliliyinin artırılması.</a:t>
            </a:r>
          </a:p>
          <a:p>
            <a:pPr marL="0" indent="0">
              <a:buNone/>
            </a:pPr>
            <a:endParaRPr lang="ru-RU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603525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656184"/>
          </a:xfrm>
          <a:solidFill>
            <a:schemeClr val="tx1">
              <a:lumMod val="95000"/>
              <a:lumOff val="5000"/>
            </a:schemeClr>
          </a:solidFill>
        </p:spPr>
        <p:txBody>
          <a:bodyPr>
            <a:normAutofit/>
          </a:bodyPr>
          <a:lstStyle/>
          <a:p>
            <a:r>
              <a:rPr lang="en-US" sz="46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“ASAN </a:t>
            </a:r>
            <a:r>
              <a:rPr lang="en-US" sz="4600" b="1" i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xidmət</a:t>
            </a:r>
            <a:r>
              <a:rPr lang="en-US" sz="46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” </a:t>
            </a:r>
            <a:r>
              <a:rPr lang="en-US" sz="4600" b="1" i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mərkəzinin</a:t>
            </a:r>
            <a:r>
              <a:rPr lang="en-US" sz="46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US" sz="4600" b="1" i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strukturu</a:t>
            </a:r>
            <a:endParaRPr lang="ru-RU" sz="4600" b="1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844824"/>
            <a:ext cx="8229600" cy="4680520"/>
          </a:xfrm>
        </p:spPr>
        <p:txBody>
          <a:bodyPr>
            <a:normAutofit lnSpcReduction="10000"/>
          </a:bodyPr>
          <a:lstStyle/>
          <a:p>
            <a:pPr algn="just"/>
            <a:r>
              <a:rPr lang="en-US" sz="40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vətəndaşların</a:t>
            </a:r>
            <a:r>
              <a:rPr lang="en-US" sz="4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US" sz="40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qəbulu</a:t>
            </a:r>
            <a:r>
              <a:rPr lang="en-US" sz="4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US" sz="40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işinin</a:t>
            </a:r>
            <a:r>
              <a:rPr lang="en-US" sz="4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US" sz="40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təşkili</a:t>
            </a:r>
            <a:r>
              <a:rPr lang="en-US" sz="4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US" sz="40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sektoru</a:t>
            </a:r>
            <a:r>
              <a:rPr lang="en-US" sz="4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;</a:t>
            </a:r>
          </a:p>
          <a:p>
            <a:pPr algn="just"/>
            <a:r>
              <a:rPr lang="en-US" sz="40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vətəndaşların</a:t>
            </a:r>
            <a:r>
              <a:rPr lang="en-US" sz="4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US" sz="40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hüquqlarının</a:t>
            </a:r>
            <a:r>
              <a:rPr lang="en-US" sz="4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US" sz="40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təminatı</a:t>
            </a:r>
            <a:r>
              <a:rPr lang="en-US" sz="4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US" sz="40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sektoru</a:t>
            </a:r>
            <a:r>
              <a:rPr lang="en-US" sz="4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;</a:t>
            </a:r>
          </a:p>
          <a:p>
            <a:pPr algn="just"/>
            <a:r>
              <a:rPr lang="en-US" sz="40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səyyar</a:t>
            </a:r>
            <a:r>
              <a:rPr lang="en-US" sz="4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US" sz="40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xidmətlərin</a:t>
            </a:r>
            <a:r>
              <a:rPr lang="en-US" sz="4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US" sz="40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təşkili</a:t>
            </a:r>
            <a:r>
              <a:rPr lang="en-US" sz="4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US" sz="40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sektoru</a:t>
            </a:r>
            <a:r>
              <a:rPr lang="en-US" sz="4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;</a:t>
            </a:r>
          </a:p>
          <a:p>
            <a:pPr algn="just"/>
            <a:r>
              <a:rPr lang="en-US" sz="40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uçot</a:t>
            </a:r>
            <a:r>
              <a:rPr lang="en-US" sz="4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US" sz="40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sektoru</a:t>
            </a:r>
            <a:r>
              <a:rPr lang="en-US" sz="4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.</a:t>
            </a:r>
          </a:p>
          <a:p>
            <a:pPr marL="0" indent="0">
              <a:buNone/>
            </a:pPr>
            <a:endParaRPr lang="ru-RU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2475106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052736"/>
          </a:xfrm>
        </p:spPr>
        <p:txBody>
          <a:bodyPr>
            <a:normAutofit fontScale="90000"/>
          </a:bodyPr>
          <a:lstStyle/>
          <a:p>
            <a:pPr lvl="0" indent="444500">
              <a:lnSpc>
                <a:spcPct val="110000"/>
              </a:lnSpc>
              <a:spcBef>
                <a:spcPts val="0"/>
              </a:spcBef>
              <a:defRPr/>
            </a:pPr>
            <a:r>
              <a:rPr lang="az-Latn-AZ" sz="3600" b="1" i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+mn-ea"/>
                <a:cs typeface="Arial" pitchFamily="34" charset="0"/>
              </a:rPr>
              <a:t/>
            </a:r>
            <a:br>
              <a:rPr lang="az-Latn-AZ" sz="3600" b="1" i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+mn-ea"/>
                <a:cs typeface="Arial" pitchFamily="34" charset="0"/>
              </a:rPr>
            </a:br>
            <a:r>
              <a:rPr lang="az-Latn-AZ" b="1" i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+mn-ea"/>
                <a:cs typeface="Arial" pitchFamily="34" charset="0"/>
              </a:rPr>
              <a:t>Gəncə</a:t>
            </a:r>
            <a:r>
              <a:rPr lang="en-US" b="1" i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+mn-ea"/>
                <a:cs typeface="Arial" pitchFamily="34" charset="0"/>
              </a:rPr>
              <a:t>“ASAN </a:t>
            </a:r>
            <a:r>
              <a:rPr lang="en-US" b="1" i="1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+mn-ea"/>
                <a:cs typeface="Arial" pitchFamily="34" charset="0"/>
              </a:rPr>
              <a:t>xidmət</a:t>
            </a:r>
            <a:r>
              <a:rPr lang="en-US" b="1" i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+mn-ea"/>
                <a:cs typeface="Arial" pitchFamily="34" charset="0"/>
              </a:rPr>
              <a:t>” </a:t>
            </a:r>
            <a:r>
              <a:rPr lang="en-US" b="1" i="1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+mn-ea"/>
                <a:cs typeface="Arial" pitchFamily="34" charset="0"/>
              </a:rPr>
              <a:t>mərkəzi</a:t>
            </a:r>
            <a:r>
              <a:rPr lang="en-US" sz="4900" b="1" i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+mn-ea"/>
                <a:cs typeface="Arial" pitchFamily="34" charset="0"/>
              </a:rPr>
              <a:t/>
            </a:r>
            <a:br>
              <a:rPr lang="en-US" sz="4900" b="1" i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+mn-ea"/>
                <a:cs typeface="Arial" pitchFamily="34" charset="0"/>
              </a:rPr>
            </a:br>
            <a:endParaRPr lang="ru-RU" sz="49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ru-RU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6056" t="31833" r="12695" b="12834"/>
          <a:stretch/>
        </p:blipFill>
        <p:spPr bwMode="auto">
          <a:xfrm>
            <a:off x="107504" y="908720"/>
            <a:ext cx="8928992" cy="59492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9247804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417638"/>
          </a:xfrm>
        </p:spPr>
        <p:txBody>
          <a:bodyPr>
            <a:normAutofit fontScale="90000"/>
          </a:bodyPr>
          <a:lstStyle/>
          <a:p>
            <a:pPr indent="444500">
              <a:lnSpc>
                <a:spcPct val="110000"/>
              </a:lnSpc>
              <a:spcBef>
                <a:spcPts val="0"/>
              </a:spcBef>
              <a:defRPr/>
            </a:pPr>
            <a:r>
              <a:rPr lang="en-US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en-US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en-US" sz="42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Q</a:t>
            </a:r>
            <a:r>
              <a:rPr lang="az-Latn-AZ" sz="42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əbələ</a:t>
            </a:r>
            <a:r>
              <a:rPr lang="en-US" sz="42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regional </a:t>
            </a:r>
            <a:r>
              <a:rPr lang="az-Latn-AZ" sz="42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/>
            </a:r>
            <a:br>
              <a:rPr lang="az-Latn-AZ" sz="42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</a:br>
            <a:r>
              <a:rPr lang="en-US" sz="42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“ASAN </a:t>
            </a:r>
            <a:r>
              <a:rPr lang="en-US" sz="42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xidmət</a:t>
            </a:r>
            <a:r>
              <a:rPr lang="en-US" sz="42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” </a:t>
            </a:r>
            <a:r>
              <a:rPr lang="en-US" sz="42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mərkəzi</a:t>
            </a:r>
            <a:r>
              <a:rPr lang="en-US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ru-RU" dirty="0"/>
          </a:p>
        </p:txBody>
      </p:sp>
      <p:pic>
        <p:nvPicPr>
          <p:cNvPr id="2050" name="Picture 2" descr="C:\Users\user\Desktop\2b602f0a-4f1d-48f9-a0e3-635fb2d58781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28596" y="1428736"/>
            <a:ext cx="8358245" cy="500066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9348"/>
            <a:ext cx="8229600" cy="889372"/>
          </a:xfrm>
          <a:solidFill>
            <a:schemeClr val="tx1">
              <a:lumMod val="95000"/>
              <a:lumOff val="5000"/>
            </a:schemeClr>
          </a:solidFill>
        </p:spPr>
        <p:txBody>
          <a:bodyPr>
            <a:normAutofit fontScale="90000"/>
          </a:bodyPr>
          <a:lstStyle/>
          <a:p>
            <a:r>
              <a:rPr lang="az-Latn-AZ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az-Latn-AZ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3800" b="1" i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“ASAN ”</a:t>
            </a:r>
            <a:r>
              <a:rPr lang="az-Latn-AZ" sz="3800" b="1" i="1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800" b="1" i="1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SƏYYAR X</a:t>
            </a:r>
            <a:r>
              <a:rPr lang="az-Latn-AZ" sz="3800" b="1" i="1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İ</a:t>
            </a:r>
            <a:r>
              <a:rPr lang="en-US" sz="3800" b="1" i="1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DMƏTLƏR</a:t>
            </a:r>
            <a:r>
              <a:rPr lang="az-Latn-AZ" sz="3800" b="1" i="1" dirty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İ</a:t>
            </a:r>
            <a:r>
              <a:rPr lang="en-US" sz="3800" dirty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en-US" sz="3800" dirty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</a:br>
            <a:endParaRPr lang="ru-RU" sz="3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908720"/>
            <a:ext cx="8229600" cy="5760640"/>
          </a:xfrm>
          <a:solidFill>
            <a:schemeClr val="bg1"/>
          </a:solidFill>
        </p:spPr>
        <p:txBody>
          <a:bodyPr>
            <a:normAutofit fontScale="92500"/>
          </a:bodyPr>
          <a:lstStyle/>
          <a:p>
            <a:pPr marL="0" indent="0" algn="just">
              <a:spcBef>
                <a:spcPts val="0"/>
              </a:spcBef>
              <a:buFont typeface="Arial"/>
              <a:buChar char="•"/>
            </a:pPr>
            <a:r>
              <a:rPr lang="en-US" sz="3000" b="1" i="1" u="sng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notariat</a:t>
            </a:r>
            <a:r>
              <a:rPr lang="en-US" sz="3000" b="1" i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US" sz="3000" b="1" i="1" u="sng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fəaliyyəti</a:t>
            </a:r>
            <a:r>
              <a:rPr lang="en-US" sz="3000" b="1" i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;</a:t>
            </a:r>
          </a:p>
          <a:p>
            <a:pPr marL="0" indent="0" algn="just">
              <a:spcBef>
                <a:spcPts val="0"/>
              </a:spcBef>
              <a:buFont typeface="Arial"/>
              <a:buChar char="•"/>
            </a:pPr>
            <a:r>
              <a:rPr lang="en-US" sz="3000" b="1" i="1" u="sng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şəxsiyyət</a:t>
            </a:r>
            <a:r>
              <a:rPr lang="en-US" sz="3000" b="1" i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US" sz="3000" b="1" i="1" u="sng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vəsiqə</a:t>
            </a:r>
            <a:r>
              <a:rPr lang="az-Latn-AZ" sz="3000" b="1" i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si </a:t>
            </a:r>
            <a:r>
              <a:rPr lang="en-US" sz="3000" b="1" i="1" u="sng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verilməsi</a:t>
            </a:r>
            <a:r>
              <a:rPr lang="en-US" sz="3000" b="1" i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US" sz="3000" b="1" i="1" u="sng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və</a:t>
            </a:r>
            <a:r>
              <a:rPr lang="en-US" sz="3000" b="1" i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US" sz="3000" b="1" i="1" u="sng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dəyişdirilməsi</a:t>
            </a:r>
            <a:r>
              <a:rPr lang="en-US" sz="3000" b="1" i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;</a:t>
            </a:r>
          </a:p>
          <a:p>
            <a:pPr marL="0" indent="0" algn="just">
              <a:spcBef>
                <a:spcPts val="0"/>
              </a:spcBef>
              <a:buFont typeface="Arial"/>
              <a:buChar char="•"/>
            </a:pPr>
            <a:r>
              <a:rPr lang="en-US" sz="3000" b="1" i="1" u="sng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ümumvətəndaş</a:t>
            </a:r>
            <a:r>
              <a:rPr lang="en-US" sz="3000" b="1" i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US" sz="3000" b="1" i="1" u="sng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pasportlarının</a:t>
            </a:r>
            <a:r>
              <a:rPr lang="en-US" sz="3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US" sz="3000" b="1" i="1" u="sng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verilməsi</a:t>
            </a:r>
            <a:r>
              <a:rPr lang="en-US" sz="3000" b="1" i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US" sz="3000" b="1" i="1" u="sng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və</a:t>
            </a:r>
            <a:r>
              <a:rPr lang="en-US" sz="3000" b="1" i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US" sz="3000" b="1" i="1" u="sng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dəyişdirilməsi</a:t>
            </a:r>
            <a:r>
              <a:rPr lang="en-US" sz="3000" b="1" i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;</a:t>
            </a:r>
          </a:p>
          <a:p>
            <a:pPr marL="0" indent="0" algn="just">
              <a:spcBef>
                <a:spcPts val="0"/>
              </a:spcBef>
              <a:buFont typeface="Arial"/>
              <a:buChar char="•"/>
            </a:pPr>
            <a:r>
              <a:rPr lang="en-US" sz="3000" b="1" i="1" u="sng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sürücülük</a:t>
            </a:r>
            <a:r>
              <a:rPr lang="en-US" sz="3000" b="1" i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US" sz="3000" b="1" i="1" u="sng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vəsiqələrinin</a:t>
            </a:r>
            <a:r>
              <a:rPr lang="en-US" sz="3000" b="1" i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US" sz="3000" b="1" i="1" u="sng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dəyişdirilməsi</a:t>
            </a:r>
            <a:r>
              <a:rPr lang="en-US" sz="3000" b="1" i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;</a:t>
            </a:r>
          </a:p>
          <a:p>
            <a:pPr marL="0" indent="0" algn="just">
              <a:spcBef>
                <a:spcPts val="0"/>
              </a:spcBef>
              <a:buFont typeface="Arial"/>
              <a:buChar char="•"/>
            </a:pPr>
            <a:r>
              <a:rPr lang="en-US" sz="30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əmək</a:t>
            </a:r>
            <a:r>
              <a:rPr lang="en-US" sz="3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US" sz="30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pensiyalarının</a:t>
            </a:r>
            <a:r>
              <a:rPr lang="en-US" sz="3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US" sz="3000" b="1" i="1" u="sng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təyin</a:t>
            </a:r>
            <a:r>
              <a:rPr lang="en-US" sz="3000" b="1" i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US" sz="3000" b="1" i="1" u="sng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edilməsi</a:t>
            </a:r>
            <a:r>
              <a:rPr lang="en-US" sz="3000" b="1" i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;</a:t>
            </a:r>
          </a:p>
          <a:p>
            <a:pPr marL="0" indent="0" algn="just">
              <a:spcBef>
                <a:spcPts val="0"/>
              </a:spcBef>
              <a:buFont typeface="Arial"/>
              <a:buChar char="•"/>
            </a:pPr>
            <a:r>
              <a:rPr lang="en-US" sz="30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yaşayış</a:t>
            </a:r>
            <a:r>
              <a:rPr lang="en-US" sz="3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US" sz="30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evləri</a:t>
            </a:r>
            <a:r>
              <a:rPr lang="en-US" sz="3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(</a:t>
            </a:r>
            <a:r>
              <a:rPr lang="en-US" sz="30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mənzillər</a:t>
            </a:r>
            <a:r>
              <a:rPr lang="en-US" sz="3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) </a:t>
            </a:r>
            <a:r>
              <a:rPr lang="en-US" sz="30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üzərində</a:t>
            </a:r>
            <a:r>
              <a:rPr lang="en-US" sz="3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US" sz="3000" b="1" i="1" u="sng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mülkiyyət</a:t>
            </a:r>
            <a:r>
              <a:rPr lang="en-US" sz="3000" b="1" i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US" sz="3000" b="1" i="1" u="sng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hüquqları</a:t>
            </a:r>
            <a:r>
              <a:rPr lang="az-Latn-AZ" sz="3000" b="1" i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nın rəsmiləşdirilməsi</a:t>
            </a:r>
            <a:r>
              <a:rPr lang="az-Latn-AZ" sz="3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US" sz="3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(</a:t>
            </a:r>
            <a:r>
              <a:rPr lang="en-US" sz="3000" b="1" i="1" u="sng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ilkin</a:t>
            </a:r>
            <a:r>
              <a:rPr lang="en-US" sz="3000" b="1" i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US" sz="3000" b="1" i="1" u="sng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qeydiyyat</a:t>
            </a:r>
            <a:r>
              <a:rPr lang="en-US" sz="3000" b="1" i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US" sz="3000" b="1" i="1" u="sng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istisna</a:t>
            </a:r>
            <a:r>
              <a:rPr lang="en-US" sz="3000" b="1" i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US" sz="3000" b="1" i="1" u="sng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olmaqla</a:t>
            </a:r>
            <a:r>
              <a:rPr lang="en-US" sz="3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) </a:t>
            </a:r>
            <a:r>
              <a:rPr lang="en-US" sz="30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verilməsi</a:t>
            </a:r>
            <a:r>
              <a:rPr lang="en-US" sz="3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;</a:t>
            </a:r>
          </a:p>
          <a:p>
            <a:pPr marL="0" indent="0" algn="just">
              <a:spcBef>
                <a:spcPts val="0"/>
              </a:spcBef>
            </a:pPr>
            <a:r>
              <a:rPr lang="az-Latn-AZ" sz="3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US" sz="3000" b="1" i="1" u="sng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Yardımçı</a:t>
            </a:r>
            <a:r>
              <a:rPr lang="en-US" sz="3000" b="1" i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US" sz="3000" b="1" i="1" u="sng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xidmətlər</a:t>
            </a:r>
            <a:r>
              <a:rPr lang="en-US" sz="3000" b="1" i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:</a:t>
            </a:r>
          </a:p>
          <a:p>
            <a:pPr marL="0" indent="0" algn="just">
              <a:spcBef>
                <a:spcPts val="0"/>
              </a:spcBef>
              <a:buFont typeface="Arial"/>
              <a:buChar char="•"/>
            </a:pPr>
            <a:r>
              <a:rPr lang="en-US" sz="30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dövlət</a:t>
            </a:r>
            <a:r>
              <a:rPr lang="en-US" sz="3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US" sz="30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rüsumlarının</a:t>
            </a:r>
            <a:r>
              <a:rPr lang="en-US" sz="3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US" sz="30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və</a:t>
            </a:r>
            <a:r>
              <a:rPr lang="en-US" sz="3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US" sz="30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xidmət</a:t>
            </a:r>
            <a:r>
              <a:rPr lang="en-US" sz="3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US" sz="30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haqlarının</a:t>
            </a:r>
            <a:r>
              <a:rPr lang="en-US" sz="3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US" sz="30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qəbulu</a:t>
            </a:r>
            <a:r>
              <a:rPr lang="en-US" sz="3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;</a:t>
            </a:r>
          </a:p>
          <a:p>
            <a:pPr marL="0" indent="0" algn="just">
              <a:spcBef>
                <a:spcPts val="0"/>
              </a:spcBef>
              <a:buFont typeface="Arial"/>
              <a:buChar char="•"/>
            </a:pPr>
            <a:r>
              <a:rPr lang="en-US" sz="30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inzibati</a:t>
            </a:r>
            <a:r>
              <a:rPr lang="en-US" sz="3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US" sz="30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xətalara</a:t>
            </a:r>
            <a:r>
              <a:rPr lang="en-US" sz="3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US" sz="30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dair</a:t>
            </a:r>
            <a:r>
              <a:rPr lang="en-US" sz="3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US" sz="30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cərimələrin</a:t>
            </a:r>
            <a:r>
              <a:rPr lang="en-US" sz="3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US" sz="30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qəbulu</a:t>
            </a:r>
            <a:r>
              <a:rPr lang="az-Latn-AZ" sz="3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və s.</a:t>
            </a:r>
            <a:endParaRPr lang="en-US" sz="30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marL="0" indent="0" algn="just"/>
            <a:endParaRPr lang="ru-RU" sz="8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00005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dmin\Desktop\4c812fd5-7d40-4584-869e-021fca29d42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381000"/>
            <a:ext cx="9144000" cy="609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8187438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872208"/>
          </a:xfrm>
          <a:solidFill>
            <a:schemeClr val="tx1">
              <a:lumMod val="95000"/>
              <a:lumOff val="5000"/>
            </a:schemeClr>
          </a:solidFill>
        </p:spPr>
        <p:txBody>
          <a:bodyPr>
            <a:noAutofit/>
          </a:bodyPr>
          <a:lstStyle/>
          <a:p>
            <a:r>
              <a:rPr lang="az-Latn-AZ" sz="36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+mn-ea"/>
                <a:cs typeface="Arial" pitchFamily="34" charset="0"/>
              </a:rPr>
              <a:t>Sual 1. </a:t>
            </a:r>
            <a:r>
              <a:rPr lang="az-Latn-AZ" sz="36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ƏXSİS-də </a:t>
            </a:r>
            <a:r>
              <a:rPr lang="az-Latn-AZ" sz="36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+mn-ea"/>
                <a:cs typeface="Arial" pitchFamily="34" charset="0"/>
              </a:rPr>
              <a:t>d</a:t>
            </a:r>
            <a:r>
              <a:rPr lang="en-US" sz="3600" b="1" i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+mn-ea"/>
                <a:cs typeface="Arial" pitchFamily="34" charset="0"/>
              </a:rPr>
              <a:t>övlət</a:t>
            </a:r>
            <a:r>
              <a:rPr lang="en-US" sz="36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+mn-ea"/>
                <a:cs typeface="Arial" pitchFamily="34" charset="0"/>
              </a:rPr>
              <a:t> </a:t>
            </a:r>
            <a:r>
              <a:rPr lang="az-Latn-AZ" sz="36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+mn-ea"/>
                <a:cs typeface="Arial" pitchFamily="34" charset="0"/>
              </a:rPr>
              <a:t>idarəetməsinin </a:t>
            </a:r>
            <a:r>
              <a:rPr lang="az-Latn-AZ" sz="36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+mn-ea"/>
                <a:cs typeface="Arial" pitchFamily="34" charset="0"/>
              </a:rPr>
              <a:t>anlayışı və təşkilati - hüquqi </a:t>
            </a:r>
            <a:r>
              <a:rPr lang="az-Latn-AZ" sz="36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+mn-ea"/>
                <a:cs typeface="Arial" pitchFamily="34" charset="0"/>
              </a:rPr>
              <a:t>formaları</a:t>
            </a:r>
            <a:endParaRPr lang="ru-RU" sz="36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988840"/>
            <a:ext cx="8229600" cy="4752528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az-Latn-AZ" sz="31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ƏXSİS-də </a:t>
            </a:r>
            <a:r>
              <a:rPr lang="az-Latn-AZ" sz="31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d</a:t>
            </a:r>
            <a:r>
              <a:rPr lang="en-US" sz="3100" b="1" i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övlət</a:t>
            </a:r>
            <a:r>
              <a:rPr lang="en-US" sz="31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az-Latn-AZ" sz="31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idarəetməsi - </a:t>
            </a:r>
            <a:r>
              <a:rPr lang="en-US" sz="3100" b="1" i="1" u="sng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“ASAN xidmət”</a:t>
            </a:r>
            <a:r>
              <a:rPr lang="en-US" sz="3100" b="1" i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az-Latn-AZ" sz="3100" b="1" i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və</a:t>
            </a:r>
            <a:r>
              <a:rPr lang="az-Latn-AZ" sz="3100" b="1" i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31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“ASAN </a:t>
            </a:r>
            <a:r>
              <a:rPr lang="ru-RU" sz="31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Kommunal</a:t>
            </a:r>
            <a:r>
              <a:rPr lang="ru-RU" sz="31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” </a:t>
            </a:r>
            <a:r>
              <a:rPr lang="en-US" sz="3100" b="1" i="1" u="sng" dirty="0" err="1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mərkəzlə</a:t>
            </a:r>
            <a:r>
              <a:rPr lang="az-Latn-AZ" sz="3100" b="1" i="1" u="sng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-</a:t>
            </a:r>
            <a:r>
              <a:rPr lang="en-US" sz="3100" b="1" i="1" u="sng" dirty="0" err="1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rinin</a:t>
            </a:r>
            <a:r>
              <a:rPr lang="en-US" sz="3100" b="1" i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US" sz="3100" b="1" i="1" dirty="0" err="1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vahid</a:t>
            </a:r>
            <a:r>
              <a:rPr lang="en-US" sz="3100" b="1" i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US" sz="3100" b="1" i="1" dirty="0" err="1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şəkildə</a:t>
            </a:r>
            <a:r>
              <a:rPr lang="en-US" sz="3100" b="1" i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US" sz="3100" b="1" i="1" dirty="0" err="1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idarə</a:t>
            </a:r>
            <a:r>
              <a:rPr lang="en-US" sz="3100" b="1" i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edilməsi, </a:t>
            </a:r>
            <a:r>
              <a:rPr lang="az-Latn-AZ" sz="3100" b="1" i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aidiyyəti</a:t>
            </a:r>
            <a:r>
              <a:rPr lang="en-US" sz="3100" b="1" i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US" sz="3100" b="1" i="1" dirty="0" err="1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əməkdaşların</a:t>
            </a:r>
            <a:r>
              <a:rPr lang="en-US" sz="3100" b="1" i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fəaliyyətinin </a:t>
            </a:r>
            <a:r>
              <a:rPr lang="az-Latn-AZ" sz="3100" b="1" i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təşkili</a:t>
            </a:r>
            <a:r>
              <a:rPr lang="en-US" sz="3100" b="1" i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,</a:t>
            </a:r>
            <a:r>
              <a:rPr lang="en-US" sz="3100" b="1" i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az-Latn-AZ" sz="3100" b="1" i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müvafiq</a:t>
            </a:r>
            <a:r>
              <a:rPr lang="en-US" sz="3100" b="1" i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US" sz="3100" b="1" i="1" dirty="0" err="1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informasiya</a:t>
            </a:r>
            <a:r>
              <a:rPr lang="en-US" sz="3100" b="1" i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US" sz="3100" b="1" i="1" dirty="0" err="1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bazalarının</a:t>
            </a:r>
            <a:r>
              <a:rPr lang="en-US" sz="3100" b="1" i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US" sz="3100" b="1" i="1" u="sng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qarşılıqlı</a:t>
            </a:r>
            <a:r>
              <a:rPr lang="en-US" sz="3100" b="1" i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US" sz="3100" b="1" i="1" u="sng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inteqra</a:t>
            </a:r>
            <a:r>
              <a:rPr lang="az-Latn-AZ" sz="3100" b="1" i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-</a:t>
            </a:r>
            <a:r>
              <a:rPr lang="en-US" sz="3100" b="1" i="1" u="sng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siyası</a:t>
            </a:r>
            <a:r>
              <a:rPr lang="az-Latn-AZ" sz="3100" b="1" i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və </a:t>
            </a:r>
            <a:r>
              <a:rPr lang="en-US" sz="3100" b="1" i="1" dirty="0" err="1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idarəetmə</a:t>
            </a:r>
            <a:r>
              <a:rPr lang="en-US" sz="3100" b="1" i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US" sz="3100" b="1" i="1" dirty="0" err="1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sistemi</a:t>
            </a:r>
            <a:r>
              <a:rPr lang="az-Latn-AZ" sz="3100" b="1" i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daxilində </a:t>
            </a:r>
            <a:r>
              <a:rPr lang="az-Latn-AZ" sz="3100" b="1" i="1" u="sng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elektron xidmətlərin </a:t>
            </a:r>
            <a:r>
              <a:rPr lang="en-US" sz="3100" b="1" i="1" u="sng" dirty="0" err="1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təkmilləşdirilməsi</a:t>
            </a:r>
            <a:r>
              <a:rPr lang="az-Latn-AZ" sz="3100" b="1" i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üzrə </a:t>
            </a:r>
            <a:r>
              <a:rPr lang="az-Latn-AZ" sz="3100" b="1" i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səlahiyyətli </a:t>
            </a:r>
            <a:r>
              <a:rPr lang="az-Latn-AZ" sz="3100" b="1" i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dövlət </a:t>
            </a:r>
            <a:r>
              <a:rPr lang="az-Latn-AZ" sz="3100" b="1" i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orqanlarının</a:t>
            </a:r>
            <a:r>
              <a:rPr lang="en-US" sz="3100" b="1" i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US" sz="3100" b="1" i="1" u="sng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icra</a:t>
            </a:r>
            <a:r>
              <a:rPr lang="az-Latn-AZ" sz="3100" b="1" i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-</a:t>
            </a:r>
            <a:r>
              <a:rPr lang="en-US" sz="3100" b="1" i="1" u="sng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edici</a:t>
            </a:r>
            <a:r>
              <a:rPr lang="en-US" sz="3100" b="1" i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-s</a:t>
            </a:r>
            <a:r>
              <a:rPr lang="az-Latn-AZ" sz="3100" b="1" i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ə</a:t>
            </a:r>
            <a:r>
              <a:rPr lang="en-US" sz="3100" b="1" i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r</a:t>
            </a:r>
            <a:r>
              <a:rPr lang="az-Latn-AZ" sz="3100" b="1" i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ə</a:t>
            </a:r>
            <a:r>
              <a:rPr lang="en-US" sz="3100" b="1" i="1" u="sng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ncamverici</a:t>
            </a:r>
            <a:r>
              <a:rPr lang="az-Latn-AZ" sz="3100" b="1" i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az-Latn-AZ" sz="3100" b="1" i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fəaliyyətidir. </a:t>
            </a:r>
            <a:endParaRPr lang="en-US" sz="3100" b="1" i="1" u="sng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marL="0" indent="0" algn="just">
              <a:buNone/>
            </a:pPr>
            <a:endParaRPr lang="ru-RU" sz="28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343680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556792"/>
          </a:xfrm>
          <a:solidFill>
            <a:schemeClr val="tx1">
              <a:lumMod val="95000"/>
              <a:lumOff val="5000"/>
            </a:schemeClr>
          </a:solidFill>
        </p:spPr>
        <p:txBody>
          <a:bodyPr>
            <a:noAutofit/>
          </a:bodyPr>
          <a:lstStyle/>
          <a:p>
            <a:pPr lvl="0" indent="360000">
              <a:spcBef>
                <a:spcPts val="0"/>
              </a:spcBef>
              <a:defRPr/>
            </a:pPr>
            <a:r>
              <a:rPr lang="az-Latn-AZ" sz="34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rPr>
              <a:t/>
            </a:r>
            <a:br>
              <a:rPr lang="az-Latn-AZ" sz="34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rPr>
            </a:br>
            <a:r>
              <a:rPr lang="az-Latn-AZ" sz="36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ƏXSİS-də </a:t>
            </a:r>
            <a:r>
              <a:rPr lang="az-Latn-AZ" sz="36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+mn-ea"/>
                <a:cs typeface="Arial" pitchFamily="34" charset="0"/>
              </a:rPr>
              <a:t>dövlət </a:t>
            </a:r>
            <a:r>
              <a:rPr lang="en-US" sz="36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+mn-ea"/>
                <a:cs typeface="Arial" pitchFamily="34" charset="0"/>
              </a:rPr>
              <a:t>i</a:t>
            </a:r>
            <a:r>
              <a:rPr lang="az-Latn-AZ" sz="36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+mn-ea"/>
                <a:cs typeface="Arial" pitchFamily="34" charset="0"/>
              </a:rPr>
              <a:t>darəetməsinin </a:t>
            </a:r>
            <a:r>
              <a:rPr lang="az-Latn-AZ" sz="36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+mn-ea"/>
                <a:cs typeface="Arial" pitchFamily="34" charset="0"/>
              </a:rPr>
              <a:t>təşkilati </a:t>
            </a:r>
            <a:r>
              <a:rPr lang="az-Latn-AZ" sz="36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+mn-ea"/>
                <a:cs typeface="Arial" pitchFamily="34" charset="0"/>
              </a:rPr>
              <a:t>- hüquqi </a:t>
            </a:r>
            <a:r>
              <a:rPr lang="az-Latn-AZ" sz="36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+mn-ea"/>
                <a:cs typeface="Arial" pitchFamily="34" charset="0"/>
              </a:rPr>
              <a:t>formaları</a:t>
            </a:r>
            <a:r>
              <a:rPr lang="ru-RU" sz="34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+mn-ea"/>
                <a:cs typeface="Arial" pitchFamily="34" charset="0"/>
              </a:rPr>
              <a:t/>
            </a:r>
            <a:br>
              <a:rPr lang="ru-RU" sz="34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+mn-ea"/>
                <a:cs typeface="Arial" pitchFamily="34" charset="0"/>
              </a:rPr>
            </a:br>
            <a:endParaRPr lang="ru-RU" sz="34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28800"/>
            <a:ext cx="8229600" cy="4968552"/>
          </a:xfrm>
        </p:spPr>
        <p:txBody>
          <a:bodyPr>
            <a:noAutofit/>
          </a:bodyPr>
          <a:lstStyle/>
          <a:p>
            <a:pPr marL="0" indent="108000" algn="just">
              <a:spcBef>
                <a:spcPts val="0"/>
              </a:spcBef>
            </a:pPr>
            <a:r>
              <a:rPr lang="az-Latn-AZ" sz="25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/>
                <a:cs typeface="Arial" pitchFamily="34" charset="0"/>
              </a:rPr>
              <a:t>vətəndaşlıq vəziyyəti aktlarının </a:t>
            </a:r>
            <a:r>
              <a:rPr lang="az-Latn-AZ" sz="2500" b="1" i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/>
                <a:cs typeface="Arial" pitchFamily="34" charset="0"/>
              </a:rPr>
              <a:t>dövlət qeydiyyatı</a:t>
            </a:r>
            <a:r>
              <a:rPr lang="az-Latn-AZ" sz="25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/>
                <a:cs typeface="Arial" pitchFamily="34" charset="0"/>
              </a:rPr>
              <a:t> üzrə fəaliyyət;</a:t>
            </a:r>
            <a:endParaRPr lang="ru-RU" sz="2500" b="1" i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ea typeface="Times New Roman"/>
              <a:cs typeface="Arial" pitchFamily="34" charset="0"/>
            </a:endParaRPr>
          </a:p>
          <a:p>
            <a:pPr marL="0" lvl="0" indent="108000" algn="just">
              <a:spcBef>
                <a:spcPts val="0"/>
              </a:spcBef>
            </a:pPr>
            <a:r>
              <a:rPr lang="az-Latn-AZ" sz="2500" b="1" i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/>
                <a:cs typeface="Arial" pitchFamily="34" charset="0"/>
              </a:rPr>
              <a:t>şəxsiyyəti təsdiq edən sənədlərin</a:t>
            </a:r>
            <a:r>
              <a:rPr lang="az-Latn-AZ" sz="25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/>
                <a:cs typeface="Arial" pitchFamily="34" charset="0"/>
              </a:rPr>
              <a:t> rəsmiləşdirilməsi </a:t>
            </a:r>
            <a:r>
              <a:rPr lang="az-Latn-AZ" sz="2500" b="1" i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/>
                <a:cs typeface="Arial" pitchFamily="34" charset="0"/>
              </a:rPr>
              <a:t>üzrə fəaliyyət;</a:t>
            </a:r>
            <a:endParaRPr lang="ru-RU" sz="2500" b="1" i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ea typeface="Times New Roman"/>
              <a:cs typeface="Arial" pitchFamily="34" charset="0"/>
            </a:endParaRPr>
          </a:p>
          <a:p>
            <a:pPr marL="0" lvl="0" indent="108000" algn="just">
              <a:spcBef>
                <a:spcPts val="0"/>
              </a:spcBef>
            </a:pPr>
            <a:r>
              <a:rPr lang="az-Latn-AZ" sz="2500" b="1" i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/>
                <a:cs typeface="Arial" pitchFamily="34" charset="0"/>
              </a:rPr>
              <a:t>xüsusi hüquq</a:t>
            </a:r>
            <a:r>
              <a:rPr lang="az-Latn-AZ" sz="25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/>
                <a:cs typeface="Arial" pitchFamily="34" charset="0"/>
              </a:rPr>
              <a:t> </a:t>
            </a:r>
            <a:r>
              <a:rPr lang="az-Latn-AZ" sz="25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/>
                <a:cs typeface="Arial" pitchFamily="34" charset="0"/>
              </a:rPr>
              <a:t>verən və </a:t>
            </a:r>
            <a:r>
              <a:rPr lang="az-Latn-AZ" sz="2500" b="1" i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/>
                <a:cs typeface="Arial" pitchFamily="34" charset="0"/>
              </a:rPr>
              <a:t>xüsusi razılığa dair</a:t>
            </a:r>
            <a:r>
              <a:rPr lang="az-Latn-AZ" sz="2500" b="1" i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/>
                <a:cs typeface="Arial" pitchFamily="34" charset="0"/>
              </a:rPr>
              <a:t> </a:t>
            </a:r>
            <a:r>
              <a:rPr lang="az-Latn-AZ" sz="25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/>
                <a:cs typeface="Arial" pitchFamily="34" charset="0"/>
              </a:rPr>
              <a:t>sənəd-lərin </a:t>
            </a:r>
            <a:r>
              <a:rPr lang="az-Latn-AZ" sz="2500" b="1" i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/>
                <a:cs typeface="Arial" pitchFamily="34" charset="0"/>
              </a:rPr>
              <a:t>rəsmiləşdirilməsi </a:t>
            </a:r>
            <a:r>
              <a:rPr lang="az-Latn-AZ" sz="2500" b="1" i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/>
                <a:cs typeface="Arial" pitchFamily="34" charset="0"/>
              </a:rPr>
              <a:t>üzrə fəaliyyət;</a:t>
            </a:r>
            <a:endParaRPr lang="ru-RU" sz="2500" b="1" i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ea typeface="Times New Roman"/>
              <a:cs typeface="Arial" pitchFamily="34" charset="0"/>
            </a:endParaRPr>
          </a:p>
          <a:p>
            <a:pPr marL="0" lvl="0" indent="108000" algn="just">
              <a:spcBef>
                <a:spcPts val="0"/>
              </a:spcBef>
            </a:pPr>
            <a:r>
              <a:rPr lang="az-Latn-AZ" sz="25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/>
                <a:cs typeface="Arial" pitchFamily="34" charset="0"/>
              </a:rPr>
              <a:t>daşınmaz əmlakın </a:t>
            </a:r>
            <a:r>
              <a:rPr lang="az-Latn-AZ" sz="2500" b="1" i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/>
                <a:cs typeface="Arial" pitchFamily="34" charset="0"/>
              </a:rPr>
              <a:t>ilkin və yekun rəsmiləşdirilməsi</a:t>
            </a:r>
            <a:r>
              <a:rPr lang="az-Latn-AZ" sz="25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/>
                <a:cs typeface="Arial" pitchFamily="34" charset="0"/>
              </a:rPr>
              <a:t> </a:t>
            </a:r>
            <a:r>
              <a:rPr lang="az-Latn-AZ" sz="2500" b="1" i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/>
                <a:cs typeface="Arial" pitchFamily="34" charset="0"/>
              </a:rPr>
              <a:t>üzrə fəaliyyət;</a:t>
            </a:r>
            <a:endParaRPr lang="ru-RU" sz="2500" b="1" i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ea typeface="Times New Roman"/>
              <a:cs typeface="Arial" pitchFamily="34" charset="0"/>
            </a:endParaRPr>
          </a:p>
          <a:p>
            <a:pPr marL="0" lvl="0" indent="108000" algn="just">
              <a:spcBef>
                <a:spcPts val="0"/>
              </a:spcBef>
            </a:pPr>
            <a:r>
              <a:rPr lang="az-Latn-AZ" sz="2500" b="1" i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/>
                <a:cs typeface="Arial" pitchFamily="34" charset="0"/>
              </a:rPr>
              <a:t>kommersiya hüquqi şəxslərin</a:t>
            </a:r>
            <a:r>
              <a:rPr lang="az-Latn-AZ" sz="25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/>
                <a:cs typeface="Arial" pitchFamily="34" charset="0"/>
              </a:rPr>
              <a:t> və </a:t>
            </a:r>
            <a:r>
              <a:rPr lang="az-Latn-AZ" sz="2500" b="1" i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/>
                <a:cs typeface="Arial" pitchFamily="34" charset="0"/>
              </a:rPr>
              <a:t>vergi ödəyicilərinin </a:t>
            </a:r>
            <a:r>
              <a:rPr lang="az-Latn-AZ" sz="2500" b="1" i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/>
                <a:cs typeface="Arial" pitchFamily="34" charset="0"/>
              </a:rPr>
              <a:t>qeydiyyatı </a:t>
            </a:r>
            <a:r>
              <a:rPr lang="az-Latn-AZ" sz="2500" b="1" i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/>
                <a:cs typeface="Arial" pitchFamily="34" charset="0"/>
              </a:rPr>
              <a:t>üzrə fəaliyyət;</a:t>
            </a:r>
            <a:endParaRPr lang="ru-RU" sz="2500" b="1" i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ea typeface="Times New Roman"/>
              <a:cs typeface="Arial" pitchFamily="34" charset="0"/>
            </a:endParaRPr>
          </a:p>
          <a:p>
            <a:pPr marL="0" indent="108000" algn="just">
              <a:spcBef>
                <a:spcPts val="0"/>
              </a:spcBef>
            </a:pPr>
            <a:r>
              <a:rPr lang="az-Latn-AZ" sz="25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/>
                <a:cs typeface="Arial" pitchFamily="34" charset="0"/>
              </a:rPr>
              <a:t>arxiv arayışlarının verilməsi </a:t>
            </a:r>
            <a:r>
              <a:rPr lang="az-Latn-AZ" sz="2500" b="1" i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/>
                <a:cs typeface="Arial" pitchFamily="34" charset="0"/>
              </a:rPr>
              <a:t>üzrə </a:t>
            </a:r>
            <a:r>
              <a:rPr lang="az-Latn-AZ" sz="2500" b="1" i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/>
                <a:cs typeface="Arial" pitchFamily="34" charset="0"/>
              </a:rPr>
              <a:t>fəaliyyət</a:t>
            </a:r>
            <a:r>
              <a:rPr lang="az-Latn-AZ" sz="25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/>
                <a:cs typeface="Arial" pitchFamily="34" charset="0"/>
              </a:rPr>
              <a:t>;</a:t>
            </a:r>
          </a:p>
          <a:p>
            <a:pPr marL="0" lvl="0" indent="108000" algn="just">
              <a:spcBef>
                <a:spcPts val="0"/>
              </a:spcBef>
            </a:pPr>
            <a:r>
              <a:rPr lang="az-Latn-AZ" sz="25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/>
                <a:cs typeface="Arial" pitchFamily="34" charset="0"/>
              </a:rPr>
              <a:t>əmək pensiyalarının təyin edilməsi </a:t>
            </a:r>
            <a:r>
              <a:rPr lang="az-Latn-AZ" sz="2500" b="1" i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/>
                <a:cs typeface="Arial" pitchFamily="34" charset="0"/>
              </a:rPr>
              <a:t>üzrə fəaliyyət;</a:t>
            </a:r>
          </a:p>
          <a:p>
            <a:pPr marL="0" lvl="0" indent="108000" algn="just">
              <a:spcBef>
                <a:spcPts val="0"/>
              </a:spcBef>
            </a:pPr>
            <a:r>
              <a:rPr lang="az-Latn-AZ" sz="2500" b="1" i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/>
                <a:cs typeface="Arial" pitchFamily="34" charset="0"/>
              </a:rPr>
              <a:t>hərbi qeydiyyatın</a:t>
            </a:r>
            <a:r>
              <a:rPr lang="az-Latn-AZ" sz="25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/>
                <a:cs typeface="Arial" pitchFamily="34" charset="0"/>
              </a:rPr>
              <a:t> aparılması </a:t>
            </a:r>
            <a:r>
              <a:rPr lang="az-Latn-AZ" sz="2500" b="1" i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/>
                <a:cs typeface="Arial" pitchFamily="34" charset="0"/>
              </a:rPr>
              <a:t>üzrə </a:t>
            </a:r>
            <a:r>
              <a:rPr lang="az-Latn-AZ" sz="2500" b="1" i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/>
                <a:cs typeface="Arial" pitchFamily="34" charset="0"/>
              </a:rPr>
              <a:t>fəaliyyət və s.</a:t>
            </a:r>
            <a:endParaRPr lang="az-Latn-AZ" sz="2500" b="1" i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ea typeface="Times New Roman"/>
              <a:cs typeface="Arial" pitchFamily="34" charset="0"/>
            </a:endParaRPr>
          </a:p>
          <a:p>
            <a:pPr indent="108000">
              <a:spcBef>
                <a:spcPts val="0"/>
              </a:spcBef>
            </a:pPr>
            <a:endParaRPr lang="ru-RU" sz="2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71934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1667" t="22666" r="25000" b="25666"/>
          <a:stretch/>
        </p:blipFill>
        <p:spPr bwMode="auto">
          <a:xfrm>
            <a:off x="0" y="692696"/>
            <a:ext cx="9144000" cy="55446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5574311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772816"/>
          </a:xfrm>
          <a:solidFill>
            <a:schemeClr val="tx1">
              <a:lumMod val="95000"/>
              <a:lumOff val="5000"/>
            </a:schemeClr>
          </a:solidFill>
        </p:spPr>
        <p:txBody>
          <a:bodyPr>
            <a:normAutofit/>
          </a:bodyPr>
          <a:lstStyle/>
          <a:p>
            <a:r>
              <a:rPr lang="az-Latn-AZ" sz="36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Sual 2. VXSİDA -</a:t>
            </a:r>
            <a:r>
              <a:rPr lang="az-Latn-AZ" sz="36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+mn-ea"/>
                <a:cs typeface="Arial" pitchFamily="34" charset="0"/>
              </a:rPr>
              <a:t> </a:t>
            </a:r>
            <a:r>
              <a:rPr lang="az-Latn-AZ" sz="36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+mn-ea"/>
                <a:cs typeface="Arial" pitchFamily="34" charset="0"/>
              </a:rPr>
              <a:t>mərkəzi icra hakimiyyəti orqanı </a:t>
            </a:r>
            <a:r>
              <a:rPr lang="az-Latn-AZ" sz="36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+mn-ea"/>
                <a:cs typeface="Arial" pitchFamily="34" charset="0"/>
              </a:rPr>
              <a:t>kimi</a:t>
            </a:r>
            <a:endParaRPr lang="ru-RU" sz="3600" b="1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857364"/>
            <a:ext cx="8229600" cy="4884004"/>
          </a:xfrm>
        </p:spPr>
        <p:txBody>
          <a:bodyPr>
            <a:noAutofit/>
          </a:bodyPr>
          <a:lstStyle/>
          <a:p>
            <a:pPr marL="0" indent="0" algn="just">
              <a:spcBef>
                <a:spcPts val="600"/>
              </a:spcBef>
              <a:buNone/>
            </a:pPr>
            <a:r>
              <a:rPr lang="az-Latn-AZ" sz="2900" b="1" i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MS Mincho" pitchFamily="49" charset="-128"/>
                <a:cs typeface="Arial" pitchFamily="34" charset="0"/>
              </a:rPr>
              <a:t>VXSİDA</a:t>
            </a:r>
            <a:r>
              <a:rPr lang="az-Latn-AZ" sz="29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MS Mincho" pitchFamily="49" charset="-128"/>
                <a:cs typeface="Arial" pitchFamily="34" charset="0"/>
              </a:rPr>
              <a:t> -</a:t>
            </a:r>
            <a:r>
              <a:rPr lang="en-US" sz="29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MS Mincho" pitchFamily="49" charset="-128"/>
                <a:cs typeface="Arial" pitchFamily="34" charset="0"/>
              </a:rPr>
              <a:t> </a:t>
            </a:r>
            <a:r>
              <a:rPr lang="en-US" sz="2900" b="1" i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MS Mincho" pitchFamily="49" charset="-128"/>
                <a:cs typeface="Arial" pitchFamily="34" charset="0"/>
              </a:rPr>
              <a:t>“ASAN xidmət” </a:t>
            </a:r>
            <a:r>
              <a:rPr lang="en-US" sz="2900" b="1" i="1" u="sng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MS Mincho" pitchFamily="49" charset="-128"/>
                <a:cs typeface="Arial" pitchFamily="34" charset="0"/>
              </a:rPr>
              <a:t>mərkəzlərinin</a:t>
            </a:r>
            <a:r>
              <a:rPr lang="en-US" sz="2900" b="1" i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MS Mincho" pitchFamily="49" charset="-128"/>
                <a:cs typeface="Arial" pitchFamily="34" charset="0"/>
              </a:rPr>
              <a:t> </a:t>
            </a:r>
            <a:r>
              <a:rPr lang="en-US" sz="2900" b="1" i="1" dirty="0" err="1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MS Mincho" pitchFamily="49" charset="-128"/>
                <a:cs typeface="Arial" pitchFamily="34" charset="0"/>
              </a:rPr>
              <a:t>vahid</a:t>
            </a:r>
            <a:r>
              <a:rPr lang="en-US" sz="2900" b="1" i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MS Mincho" pitchFamily="49" charset="-128"/>
                <a:cs typeface="Arial" pitchFamily="34" charset="0"/>
              </a:rPr>
              <a:t> </a:t>
            </a:r>
            <a:r>
              <a:rPr lang="en-US" sz="2900" b="1" i="1" dirty="0" err="1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MS Mincho" pitchFamily="49" charset="-128"/>
                <a:cs typeface="Arial" pitchFamily="34" charset="0"/>
              </a:rPr>
              <a:t>şəkildə</a:t>
            </a:r>
            <a:r>
              <a:rPr lang="en-US" sz="2900" b="1" i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MS Mincho" pitchFamily="49" charset="-128"/>
                <a:cs typeface="Arial" pitchFamily="34" charset="0"/>
              </a:rPr>
              <a:t> </a:t>
            </a:r>
            <a:r>
              <a:rPr lang="en-US" sz="2900" b="1" i="1" dirty="0" err="1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MS Mincho" pitchFamily="49" charset="-128"/>
                <a:cs typeface="Arial" pitchFamily="34" charset="0"/>
              </a:rPr>
              <a:t>idarə</a:t>
            </a:r>
            <a:r>
              <a:rPr lang="en-US" sz="2900" b="1" i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MS Mincho" pitchFamily="49" charset="-128"/>
                <a:cs typeface="Arial" pitchFamily="34" charset="0"/>
              </a:rPr>
              <a:t> edilməsini, </a:t>
            </a:r>
            <a:r>
              <a:rPr lang="en-US" sz="2900" b="1" i="1" dirty="0" err="1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MS Mincho" pitchFamily="49" charset="-128"/>
                <a:cs typeface="Arial" pitchFamily="34" charset="0"/>
              </a:rPr>
              <a:t>xidmət</a:t>
            </a:r>
            <a:r>
              <a:rPr lang="en-US" sz="2900" b="1" i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MS Mincho" pitchFamily="49" charset="-128"/>
                <a:cs typeface="Arial" pitchFamily="34" charset="0"/>
              </a:rPr>
              <a:t> </a:t>
            </a:r>
            <a:r>
              <a:rPr lang="en-US" sz="2900" b="1" i="1" dirty="0" err="1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MS Mincho" pitchFamily="49" charset="-128"/>
                <a:cs typeface="Arial" pitchFamily="34" charset="0"/>
              </a:rPr>
              <a:t>mər</a:t>
            </a:r>
            <a:r>
              <a:rPr lang="az-Latn-AZ" sz="2900" b="1" i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MS Mincho" pitchFamily="49" charset="-128"/>
                <a:cs typeface="Arial" pitchFamily="34" charset="0"/>
              </a:rPr>
              <a:t>-</a:t>
            </a:r>
            <a:r>
              <a:rPr lang="en-US" sz="2900" b="1" i="1" dirty="0" err="1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MS Mincho" pitchFamily="49" charset="-128"/>
                <a:cs typeface="Arial" pitchFamily="34" charset="0"/>
              </a:rPr>
              <a:t>kəzlərində</a:t>
            </a:r>
            <a:r>
              <a:rPr lang="en-US" sz="2900" b="1" i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MS Mincho" pitchFamily="49" charset="-128"/>
                <a:cs typeface="Arial" pitchFamily="34" charset="0"/>
              </a:rPr>
              <a:t> </a:t>
            </a:r>
            <a:r>
              <a:rPr lang="en-US" sz="2900" b="1" i="1" dirty="0" err="1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MS Mincho" pitchFamily="49" charset="-128"/>
                <a:cs typeface="Arial" pitchFamily="34" charset="0"/>
              </a:rPr>
              <a:t>fəaliyyət</a:t>
            </a:r>
            <a:r>
              <a:rPr lang="en-US" sz="2900" b="1" i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MS Mincho" pitchFamily="49" charset="-128"/>
                <a:cs typeface="Arial" pitchFamily="34" charset="0"/>
              </a:rPr>
              <a:t> </a:t>
            </a:r>
            <a:r>
              <a:rPr lang="en-US" sz="2900" b="1" i="1" dirty="0" err="1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MS Mincho" pitchFamily="49" charset="-128"/>
                <a:cs typeface="Arial" pitchFamily="34" charset="0"/>
              </a:rPr>
              <a:t>göstərən</a:t>
            </a:r>
            <a:r>
              <a:rPr lang="en-US" sz="2900" b="1" i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MS Mincho" pitchFamily="49" charset="-128"/>
                <a:cs typeface="Arial" pitchFamily="34" charset="0"/>
              </a:rPr>
              <a:t> </a:t>
            </a:r>
            <a:r>
              <a:rPr lang="en-US" sz="2900" b="1" i="1" u="sng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MS Mincho" pitchFamily="49" charset="-128"/>
                <a:cs typeface="Arial" pitchFamily="34" charset="0"/>
              </a:rPr>
              <a:t>dövlət</a:t>
            </a:r>
            <a:r>
              <a:rPr lang="en-US" sz="2900" b="1" i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MS Mincho" pitchFamily="49" charset="-128"/>
                <a:cs typeface="Arial" pitchFamily="34" charset="0"/>
              </a:rPr>
              <a:t> </a:t>
            </a:r>
            <a:r>
              <a:rPr lang="en-US" sz="2900" b="1" i="1" u="sng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MS Mincho" pitchFamily="49" charset="-128"/>
                <a:cs typeface="Arial" pitchFamily="34" charset="0"/>
              </a:rPr>
              <a:t>orqan</a:t>
            </a:r>
            <a:r>
              <a:rPr lang="az-Latn-AZ" sz="2900" b="1" i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MS Mincho" pitchFamily="49" charset="-128"/>
                <a:cs typeface="Arial" pitchFamily="34" charset="0"/>
              </a:rPr>
              <a:t>-</a:t>
            </a:r>
            <a:r>
              <a:rPr lang="en-US" sz="2900" b="1" i="1" u="sng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MS Mincho" pitchFamily="49" charset="-128"/>
                <a:cs typeface="Arial" pitchFamily="34" charset="0"/>
              </a:rPr>
              <a:t>larının</a:t>
            </a:r>
            <a:r>
              <a:rPr lang="en-US" sz="2900" b="1" i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MS Mincho" pitchFamily="49" charset="-128"/>
                <a:cs typeface="Arial" pitchFamily="34" charset="0"/>
              </a:rPr>
              <a:t> </a:t>
            </a:r>
            <a:r>
              <a:rPr lang="en-US" sz="2900" b="1" i="1" dirty="0" err="1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MS Mincho" pitchFamily="49" charset="-128"/>
                <a:cs typeface="Arial" pitchFamily="34" charset="0"/>
              </a:rPr>
              <a:t>əməkdaşlarının</a:t>
            </a:r>
            <a:r>
              <a:rPr lang="en-US" sz="2900" b="1" i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MS Mincho" pitchFamily="49" charset="-128"/>
                <a:cs typeface="Arial" pitchFamily="34" charset="0"/>
              </a:rPr>
              <a:t> </a:t>
            </a:r>
            <a:r>
              <a:rPr lang="en-US" sz="2900" b="1" i="1" dirty="0" err="1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MS Mincho" pitchFamily="49" charset="-128"/>
                <a:cs typeface="Arial" pitchFamily="34" charset="0"/>
              </a:rPr>
              <a:t>fəaliyyətinin</a:t>
            </a:r>
            <a:r>
              <a:rPr lang="en-US" sz="2900" b="1" i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MS Mincho" pitchFamily="49" charset="-128"/>
                <a:cs typeface="Arial" pitchFamily="34" charset="0"/>
              </a:rPr>
              <a:t> </a:t>
            </a:r>
            <a:r>
              <a:rPr lang="en-US" sz="2900" b="1" i="1" u="sng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MS Mincho" pitchFamily="49" charset="-128"/>
                <a:cs typeface="Arial" pitchFamily="34" charset="0"/>
              </a:rPr>
              <a:t>əlaqə</a:t>
            </a:r>
            <a:r>
              <a:rPr lang="az-Latn-AZ" sz="2900" b="1" i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MS Mincho" pitchFamily="49" charset="-128"/>
                <a:cs typeface="Arial" pitchFamily="34" charset="0"/>
              </a:rPr>
              <a:t>-</a:t>
            </a:r>
            <a:r>
              <a:rPr lang="en-US" sz="2900" b="1" i="1" u="sng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MS Mincho" pitchFamily="49" charset="-128"/>
                <a:cs typeface="Arial" pitchFamily="34" charset="0"/>
              </a:rPr>
              <a:t>ləndirilməsini</a:t>
            </a:r>
            <a:r>
              <a:rPr lang="en-US" sz="2900" b="1" i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MS Mincho" pitchFamily="49" charset="-128"/>
                <a:cs typeface="Arial" pitchFamily="34" charset="0"/>
              </a:rPr>
              <a:t>, </a:t>
            </a:r>
            <a:r>
              <a:rPr lang="en-US" sz="2900" b="1" i="1" u="sng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MS Mincho" pitchFamily="49" charset="-128"/>
                <a:cs typeface="Arial" pitchFamily="34" charset="0"/>
              </a:rPr>
              <a:t>nəzarət</a:t>
            </a:r>
            <a:r>
              <a:rPr lang="en-US" sz="2900" b="1" i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MS Mincho" pitchFamily="49" charset="-128"/>
                <a:cs typeface="Arial" pitchFamily="34" charset="0"/>
              </a:rPr>
              <a:t> və qiymətləndirmənin aparılmasını, </a:t>
            </a:r>
            <a:r>
              <a:rPr lang="en-US" sz="2900" b="1" i="1" u="sng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MS Mincho" pitchFamily="49" charset="-128"/>
                <a:cs typeface="Arial" pitchFamily="34" charset="0"/>
              </a:rPr>
              <a:t>dövlət</a:t>
            </a:r>
            <a:r>
              <a:rPr lang="en-US" sz="2900" b="1" i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MS Mincho" pitchFamily="49" charset="-128"/>
                <a:cs typeface="Arial" pitchFamily="34" charset="0"/>
              </a:rPr>
              <a:t> </a:t>
            </a:r>
            <a:r>
              <a:rPr lang="en-US" sz="2900" b="1" i="1" u="sng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MS Mincho" pitchFamily="49" charset="-128"/>
                <a:cs typeface="Arial" pitchFamily="34" charset="0"/>
              </a:rPr>
              <a:t>orqanlarının</a:t>
            </a:r>
            <a:r>
              <a:rPr lang="en-US" sz="29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MS Mincho" pitchFamily="49" charset="-128"/>
                <a:cs typeface="Arial" pitchFamily="34" charset="0"/>
              </a:rPr>
              <a:t> </a:t>
            </a:r>
            <a:r>
              <a:rPr lang="en-US" sz="29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MS Mincho" pitchFamily="49" charset="-128"/>
                <a:cs typeface="Arial" pitchFamily="34" charset="0"/>
              </a:rPr>
              <a:t>informasiya</a:t>
            </a:r>
            <a:r>
              <a:rPr lang="en-US" sz="29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MS Mincho" pitchFamily="49" charset="-128"/>
                <a:cs typeface="Arial" pitchFamily="34" charset="0"/>
              </a:rPr>
              <a:t> </a:t>
            </a:r>
            <a:r>
              <a:rPr lang="en-US" sz="29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MS Mincho" pitchFamily="49" charset="-128"/>
                <a:cs typeface="Arial" pitchFamily="34" charset="0"/>
              </a:rPr>
              <a:t>bazalarının</a:t>
            </a:r>
            <a:r>
              <a:rPr lang="en-US" sz="29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MS Mincho" pitchFamily="49" charset="-128"/>
                <a:cs typeface="Arial" pitchFamily="34" charset="0"/>
              </a:rPr>
              <a:t> </a:t>
            </a:r>
            <a:r>
              <a:rPr lang="en-US" sz="29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MS Mincho" pitchFamily="49" charset="-128"/>
                <a:cs typeface="Arial" pitchFamily="34" charset="0"/>
              </a:rPr>
              <a:t>qarşılıqlı</a:t>
            </a:r>
            <a:r>
              <a:rPr lang="en-US" sz="29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MS Mincho" pitchFamily="49" charset="-128"/>
                <a:cs typeface="Arial" pitchFamily="34" charset="0"/>
              </a:rPr>
              <a:t> </a:t>
            </a:r>
            <a:r>
              <a:rPr lang="en-US" sz="2900" b="1" i="1" u="sng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MS Mincho" pitchFamily="49" charset="-128"/>
                <a:cs typeface="Arial" pitchFamily="34" charset="0"/>
              </a:rPr>
              <a:t>inteqrasiyasını</a:t>
            </a:r>
            <a:r>
              <a:rPr lang="en-US" sz="29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MS Mincho" pitchFamily="49" charset="-128"/>
                <a:cs typeface="Arial" pitchFamily="34" charset="0"/>
              </a:rPr>
              <a:t>, </a:t>
            </a:r>
            <a:r>
              <a:rPr lang="en-US" sz="29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MS Mincho" pitchFamily="49" charset="-128"/>
                <a:cs typeface="Arial" pitchFamily="34" charset="0"/>
              </a:rPr>
              <a:t>elektron</a:t>
            </a:r>
            <a:r>
              <a:rPr lang="en-US" sz="29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MS Mincho" pitchFamily="49" charset="-128"/>
                <a:cs typeface="Arial" pitchFamily="34" charset="0"/>
              </a:rPr>
              <a:t> </a:t>
            </a:r>
            <a:r>
              <a:rPr lang="en-US" sz="29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MS Mincho" pitchFamily="49" charset="-128"/>
                <a:cs typeface="Arial" pitchFamily="34" charset="0"/>
              </a:rPr>
              <a:t>xidmətlərin</a:t>
            </a:r>
            <a:r>
              <a:rPr lang="en-US" sz="29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MS Mincho" pitchFamily="49" charset="-128"/>
                <a:cs typeface="Arial" pitchFamily="34" charset="0"/>
              </a:rPr>
              <a:t> </a:t>
            </a:r>
            <a:r>
              <a:rPr lang="en-US" sz="29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MS Mincho" pitchFamily="49" charset="-128"/>
                <a:cs typeface="Arial" pitchFamily="34" charset="0"/>
              </a:rPr>
              <a:t>təşkili</a:t>
            </a:r>
            <a:r>
              <a:rPr lang="en-US" sz="29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MS Mincho" pitchFamily="49" charset="-128"/>
                <a:cs typeface="Arial" pitchFamily="34" charset="0"/>
              </a:rPr>
              <a:t> </a:t>
            </a:r>
            <a:r>
              <a:rPr lang="en-US" sz="29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MS Mincho" pitchFamily="49" charset="-128"/>
                <a:cs typeface="Arial" pitchFamily="34" charset="0"/>
              </a:rPr>
              <a:t>prosesinin</a:t>
            </a:r>
            <a:r>
              <a:rPr lang="en-US" sz="29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MS Mincho" pitchFamily="49" charset="-128"/>
                <a:cs typeface="Arial" pitchFamily="34" charset="0"/>
              </a:rPr>
              <a:t> </a:t>
            </a:r>
            <a:r>
              <a:rPr lang="en-US" sz="29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MS Mincho" pitchFamily="49" charset="-128"/>
                <a:cs typeface="Arial" pitchFamily="34" charset="0"/>
              </a:rPr>
              <a:t>sürətləndiril</a:t>
            </a:r>
            <a:r>
              <a:rPr lang="az-Latn-AZ" sz="29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MS Mincho" pitchFamily="49" charset="-128"/>
                <a:cs typeface="Arial" pitchFamily="34" charset="0"/>
              </a:rPr>
              <a:t>-</a:t>
            </a:r>
            <a:r>
              <a:rPr lang="en-US" sz="29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MS Mincho" pitchFamily="49" charset="-128"/>
                <a:cs typeface="Arial" pitchFamily="34" charset="0"/>
              </a:rPr>
              <a:t>məsini</a:t>
            </a:r>
            <a:r>
              <a:rPr lang="en-US" sz="29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MS Mincho" pitchFamily="49" charset="-128"/>
                <a:cs typeface="Arial" pitchFamily="34" charset="0"/>
              </a:rPr>
              <a:t>, </a:t>
            </a:r>
            <a:r>
              <a:rPr lang="en-US" sz="29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MS Mincho" pitchFamily="49" charset="-128"/>
                <a:cs typeface="Arial" pitchFamily="34" charset="0"/>
              </a:rPr>
              <a:t>bu</a:t>
            </a:r>
            <a:r>
              <a:rPr lang="en-US" sz="29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MS Mincho" pitchFamily="49" charset="-128"/>
                <a:cs typeface="Arial" pitchFamily="34" charset="0"/>
              </a:rPr>
              <a:t> </a:t>
            </a:r>
            <a:r>
              <a:rPr lang="en-US" sz="29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MS Mincho" pitchFamily="49" charset="-128"/>
                <a:cs typeface="Arial" pitchFamily="34" charset="0"/>
              </a:rPr>
              <a:t>sahədə</a:t>
            </a:r>
            <a:r>
              <a:rPr lang="en-US" sz="29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MS Mincho" pitchFamily="49" charset="-128"/>
                <a:cs typeface="Arial" pitchFamily="34" charset="0"/>
              </a:rPr>
              <a:t> </a:t>
            </a:r>
            <a:r>
              <a:rPr lang="en-US" sz="29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MS Mincho" pitchFamily="49" charset="-128"/>
                <a:cs typeface="Arial" pitchFamily="34" charset="0"/>
              </a:rPr>
              <a:t>idarəetmə</a:t>
            </a:r>
            <a:r>
              <a:rPr lang="en-US" sz="29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MS Mincho" pitchFamily="49" charset="-128"/>
                <a:cs typeface="Arial" pitchFamily="34" charset="0"/>
              </a:rPr>
              <a:t> </a:t>
            </a:r>
            <a:r>
              <a:rPr lang="en-US" sz="29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MS Mincho" pitchFamily="49" charset="-128"/>
                <a:cs typeface="Arial" pitchFamily="34" charset="0"/>
              </a:rPr>
              <a:t>sisteminin</a:t>
            </a:r>
            <a:r>
              <a:rPr lang="en-US" sz="29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MS Mincho" pitchFamily="49" charset="-128"/>
                <a:cs typeface="Arial" pitchFamily="34" charset="0"/>
              </a:rPr>
              <a:t> təkmilləşdirilməsini </a:t>
            </a:r>
            <a:r>
              <a:rPr lang="en-US" sz="2900" b="1" i="1" dirty="0" err="1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MS Mincho" pitchFamily="49" charset="-128"/>
                <a:cs typeface="Arial" pitchFamily="34" charset="0"/>
              </a:rPr>
              <a:t>həyata</a:t>
            </a:r>
            <a:r>
              <a:rPr lang="en-US" sz="2900" b="1" i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MS Mincho" pitchFamily="49" charset="-128"/>
                <a:cs typeface="Arial" pitchFamily="34" charset="0"/>
              </a:rPr>
              <a:t> </a:t>
            </a:r>
            <a:r>
              <a:rPr lang="en-US" sz="2900" b="1" i="1" dirty="0" err="1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MS Mincho" pitchFamily="49" charset="-128"/>
                <a:cs typeface="Arial" pitchFamily="34" charset="0"/>
              </a:rPr>
              <a:t>keçirən</a:t>
            </a:r>
            <a:r>
              <a:rPr lang="en-US" sz="2900" b="1" i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MS Mincho" pitchFamily="49" charset="-128"/>
                <a:cs typeface="Arial" pitchFamily="34" charset="0"/>
              </a:rPr>
              <a:t> </a:t>
            </a:r>
            <a:r>
              <a:rPr lang="az-Latn-AZ" sz="29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MS Mincho" pitchFamily="49" charset="-128"/>
                <a:cs typeface="Arial" pitchFamily="34" charset="0"/>
              </a:rPr>
              <a:t>MİHO-dur</a:t>
            </a:r>
            <a:r>
              <a:rPr lang="en-US" sz="29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MS Mincho" pitchFamily="49" charset="-128"/>
                <a:cs typeface="Arial" pitchFamily="34" charset="0"/>
              </a:rPr>
              <a:t>.</a:t>
            </a:r>
            <a:endParaRPr lang="ru-RU" sz="29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ea typeface="MS Mincho" pitchFamily="49" charset="-128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731188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ser\Desktop\af7c4dc4-3c64-4601-9068-45785fb3aeb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381744"/>
            <a:ext cx="9144000" cy="609451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08720"/>
          </a:xfrm>
          <a:solidFill>
            <a:schemeClr val="tx1">
              <a:lumMod val="95000"/>
              <a:lumOff val="5000"/>
            </a:schemeClr>
          </a:solidFill>
        </p:spPr>
        <p:txBody>
          <a:bodyPr>
            <a:normAutofit fontScale="90000"/>
          </a:bodyPr>
          <a:lstStyle/>
          <a:p>
            <a:r>
              <a:rPr lang="az-Latn-AZ" sz="36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MS Mincho" pitchFamily="49" charset="-128"/>
                <a:cs typeface="Times New Roman" pitchFamily="18" charset="0"/>
              </a:rPr>
              <a:t/>
            </a:r>
            <a:br>
              <a:rPr lang="az-Latn-AZ" sz="36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MS Mincho" pitchFamily="49" charset="-128"/>
                <a:cs typeface="Times New Roman" pitchFamily="18" charset="0"/>
              </a:rPr>
            </a:br>
            <a:r>
              <a:rPr lang="az-Latn-AZ" sz="40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MS Mincho" pitchFamily="49" charset="-128"/>
                <a:cs typeface="Arial" pitchFamily="34" charset="0"/>
              </a:rPr>
              <a:t>VXSİDA-nın </a:t>
            </a:r>
            <a:r>
              <a:rPr lang="az-Latn-AZ" sz="40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fəaliyyət istiqamətləri</a:t>
            </a:r>
            <a:r>
              <a:rPr lang="az-Latn-AZ" sz="4000" b="0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/>
            </a:r>
            <a:br>
              <a:rPr lang="az-Latn-AZ" sz="4000" b="0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</a:br>
            <a:endParaRPr lang="ru-RU" sz="4000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908720"/>
            <a:ext cx="8229600" cy="5760640"/>
          </a:xfrm>
        </p:spPr>
        <p:txBody>
          <a:bodyPr>
            <a:normAutofit fontScale="25000" lnSpcReduction="20000"/>
          </a:bodyPr>
          <a:lstStyle/>
          <a:p>
            <a:pPr marL="0" indent="0" algn="just">
              <a:lnSpc>
                <a:spcPct val="120000"/>
              </a:lnSpc>
              <a:spcBef>
                <a:spcPts val="0"/>
              </a:spcBef>
              <a:spcAft>
                <a:spcPts val="200"/>
              </a:spcAft>
            </a:pPr>
            <a:r>
              <a:rPr lang="az-Latn-AZ" sz="11200" b="1" i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mərkəzlərin </a:t>
            </a:r>
            <a:r>
              <a:rPr lang="az-Latn-AZ" sz="11200" b="1" i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vahid şəkildə idarə edilməsi,</a:t>
            </a:r>
            <a:r>
              <a:rPr lang="az-Latn-AZ" sz="11200" b="1" i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burada fəaliyyət göstərən </a:t>
            </a:r>
            <a:r>
              <a:rPr lang="az-Latn-AZ" sz="11200" b="1" i="1" u="sng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dövlət orqanları əməkdaşlarının</a:t>
            </a:r>
            <a:r>
              <a:rPr lang="az-Latn-AZ" sz="11200" b="1" i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fəaliyyətinin </a:t>
            </a:r>
            <a:r>
              <a:rPr lang="az-Latn-AZ" sz="11200" b="1" i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əlaqələndirilməsi;</a:t>
            </a:r>
          </a:p>
          <a:p>
            <a:pPr marL="0" indent="0" algn="just">
              <a:lnSpc>
                <a:spcPct val="120000"/>
              </a:lnSpc>
              <a:spcBef>
                <a:spcPts val="0"/>
              </a:spcBef>
              <a:spcAft>
                <a:spcPts val="200"/>
              </a:spcAft>
            </a:pPr>
            <a:r>
              <a:rPr lang="az-Latn-AZ" sz="11200" b="1" i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göstərilən xidmətlərin </a:t>
            </a:r>
            <a:r>
              <a:rPr lang="az-Latn-AZ" sz="11200" b="1" i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operativlik, şəffaflıq, nəzakətlilik, məsuliyyət və rahatlıq prinsipləri</a:t>
            </a:r>
            <a:r>
              <a:rPr lang="az-Latn-AZ" sz="11200" b="1" i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əsasında həyata keçirilməsinə </a:t>
            </a:r>
            <a:r>
              <a:rPr lang="az-Latn-AZ" sz="11200" b="1" i="1" u="sng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nəzarət edil-məsi;</a:t>
            </a:r>
          </a:p>
          <a:p>
            <a:pPr marL="0" indent="0" algn="just">
              <a:lnSpc>
                <a:spcPct val="120000"/>
              </a:lnSpc>
              <a:spcBef>
                <a:spcPts val="0"/>
              </a:spcBef>
              <a:spcAft>
                <a:spcPts val="200"/>
              </a:spcAft>
            </a:pPr>
            <a:r>
              <a:rPr lang="az-Latn-AZ" sz="11200" b="1" i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hər bir xidmətin </a:t>
            </a:r>
            <a:r>
              <a:rPr lang="az-Latn-AZ" sz="11200" b="1" i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qanuna uyğun</a:t>
            </a:r>
            <a:r>
              <a:rPr lang="az-Latn-AZ" sz="11200" b="1" i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həyata keçiril-məsinə, </a:t>
            </a:r>
            <a:r>
              <a:rPr lang="az-Latn-AZ" sz="11200" b="1" i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keyfiyyətinə və şəffaflığa</a:t>
            </a:r>
            <a:r>
              <a:rPr lang="az-Latn-AZ" sz="11200" b="1" i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dair qiymət-ləndirmələrin aparılması;</a:t>
            </a:r>
          </a:p>
          <a:p>
            <a:pPr marL="0" indent="0" algn="just">
              <a:lnSpc>
                <a:spcPct val="120000"/>
              </a:lnSpc>
              <a:spcBef>
                <a:spcPts val="0"/>
              </a:spcBef>
              <a:spcAft>
                <a:spcPts val="200"/>
              </a:spcAft>
            </a:pPr>
            <a:r>
              <a:rPr lang="az-Latn-AZ" sz="11200" b="1" i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dövlət orqanlarının əməkdaşlarının </a:t>
            </a:r>
            <a:r>
              <a:rPr lang="az-Latn-AZ" sz="11200" b="1" i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etik </a:t>
            </a:r>
            <a:r>
              <a:rPr lang="az-Latn-AZ" sz="11200" b="1" i="1" u="sng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dav-ranış</a:t>
            </a:r>
            <a:r>
              <a:rPr lang="az-Latn-AZ" sz="11200" b="1" i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qaydalarına</a:t>
            </a:r>
            <a:r>
              <a:rPr lang="az-Latn-AZ" sz="11200" b="1" i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əməl edilməsinə nəzarət edilməsi;</a:t>
            </a:r>
          </a:p>
          <a:p>
            <a:pPr marL="0" indent="0" algn="just">
              <a:lnSpc>
                <a:spcPct val="120000"/>
              </a:lnSpc>
              <a:spcBef>
                <a:spcPts val="0"/>
              </a:spcBef>
              <a:spcAft>
                <a:spcPts val="200"/>
              </a:spcAft>
            </a:pPr>
            <a:r>
              <a:rPr lang="az-Latn-AZ" sz="8800" b="0" i="1" dirty="0" smtClean="0"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 </a:t>
            </a:r>
            <a:endParaRPr lang="ru-RU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280312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16632"/>
            <a:ext cx="8229600" cy="6624736"/>
          </a:xfrm>
        </p:spPr>
        <p:txBody>
          <a:bodyPr>
            <a:normAutofit fontScale="70000" lnSpcReduction="20000"/>
          </a:bodyPr>
          <a:lstStyle/>
          <a:p>
            <a:pPr marL="0" lvl="0" indent="0" algn="just">
              <a:lnSpc>
                <a:spcPct val="120000"/>
              </a:lnSpc>
              <a:spcBef>
                <a:spcPts val="0"/>
              </a:spcBef>
              <a:spcAft>
                <a:spcPts val="200"/>
              </a:spcAft>
            </a:pPr>
            <a:r>
              <a:rPr lang="az-Latn-AZ" sz="3900" b="1" i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mərkəzlərdə fəaliyyət göstərən dövlət </a:t>
            </a:r>
            <a:r>
              <a:rPr lang="az-Latn-AZ" sz="3900" b="1" i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orqan-larının </a:t>
            </a:r>
            <a:r>
              <a:rPr lang="az-Latn-AZ" sz="3900" b="1" i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əməkdaşları üçün </a:t>
            </a:r>
            <a:r>
              <a:rPr lang="az-Latn-AZ" sz="3900" b="1" i="1" u="sng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etik kursların</a:t>
            </a:r>
            <a:r>
              <a:rPr lang="az-Latn-AZ" sz="3900" b="1" i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təşkili, </a:t>
            </a:r>
            <a:r>
              <a:rPr lang="az-Latn-AZ" sz="3900" b="1" i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vətəndaş axınının idarə olunması,</a:t>
            </a:r>
            <a:r>
              <a:rPr lang="az-Latn-AZ" sz="3900" b="1" i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vətəndaşları </a:t>
            </a:r>
            <a:r>
              <a:rPr lang="az-Latn-AZ" sz="3900" b="1" i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qarşılama, dinləmə, izahetmə bacarıqlarını</a:t>
            </a:r>
            <a:r>
              <a:rPr lang="az-Latn-AZ" sz="3900" b="1" i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inkişaf etdirən müxtəlif treninqlərin </a:t>
            </a:r>
            <a:r>
              <a:rPr lang="az-Latn-AZ" sz="3900" b="1" i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keçiril-məsinin </a:t>
            </a:r>
            <a:r>
              <a:rPr lang="az-Latn-AZ" sz="3900" b="1" i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təmin edilməsi;</a:t>
            </a:r>
          </a:p>
          <a:p>
            <a:pPr marL="0" lvl="0" indent="0" algn="just">
              <a:lnSpc>
                <a:spcPct val="120000"/>
              </a:lnSpc>
              <a:spcBef>
                <a:spcPts val="0"/>
              </a:spcBef>
              <a:spcAft>
                <a:spcPts val="200"/>
              </a:spcAft>
            </a:pPr>
            <a:r>
              <a:rPr lang="az-Latn-AZ" sz="3900" b="1" i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dövlət orqanları tərəfindən xidmətlərin həyata keçirilməsində </a:t>
            </a:r>
            <a:r>
              <a:rPr lang="az-Latn-AZ" sz="3900" b="1" i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sosial innovasiyaların tətbiqi ilə bağlı araşdırmaların</a:t>
            </a:r>
            <a:r>
              <a:rPr lang="az-Latn-AZ" sz="3900" b="1" i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aparılması;</a:t>
            </a:r>
          </a:p>
          <a:p>
            <a:pPr marL="0" lvl="0" indent="0" algn="just">
              <a:lnSpc>
                <a:spcPct val="120000"/>
              </a:lnSpc>
              <a:spcBef>
                <a:spcPts val="0"/>
              </a:spcBef>
            </a:pPr>
            <a:r>
              <a:rPr lang="az-Latn-AZ" sz="3700" b="1" i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dövlət orqanları tərəfindən göstərilən hər bir xidməti </a:t>
            </a:r>
            <a:r>
              <a:rPr lang="az-Latn-AZ" sz="3700" b="1" i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təhlil edərək, onların elektron formada həyata keçirilməsi üçün</a:t>
            </a:r>
            <a:r>
              <a:rPr lang="az-Latn-AZ" sz="3700" b="1" i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müvafiq proqram təminatının, </a:t>
            </a:r>
            <a:r>
              <a:rPr lang="az-Latn-AZ" sz="3700" b="1" i="1" u="sng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informasiya sistemlərinin, məlumat bazalarının və elektron xidmətlər reyestrinin yaradılması</a:t>
            </a:r>
            <a:r>
              <a:rPr lang="az-Latn-AZ" sz="3700" b="1" i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və təkmilləşdirilməsi üzrə tədbirlərin həyata keçirilməsi.</a:t>
            </a:r>
          </a:p>
          <a:p>
            <a:pPr marL="0" indent="0">
              <a:buNone/>
            </a:pPr>
            <a:endParaRPr lang="ru-RU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910704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071546"/>
          </a:xfrm>
          <a:solidFill>
            <a:schemeClr val="bg2">
              <a:lumMod val="10000"/>
            </a:schemeClr>
          </a:solidFill>
        </p:spPr>
        <p:txBody>
          <a:bodyPr>
            <a:normAutofit/>
          </a:bodyPr>
          <a:lstStyle/>
          <a:p>
            <a:r>
              <a:rPr lang="en-US" sz="3600" b="1" i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VXS</a:t>
            </a:r>
            <a:r>
              <a:rPr lang="az-Latn-AZ" sz="3600" b="1" i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İ</a:t>
            </a:r>
            <a:r>
              <a:rPr lang="en-US" sz="3600" b="1" i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DA</a:t>
            </a:r>
            <a:r>
              <a:rPr lang="az-Latn-AZ" sz="3600" b="1" i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-nın </a:t>
            </a:r>
            <a:r>
              <a:rPr lang="en-US" sz="3600" b="1" i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strukturu</a:t>
            </a:r>
            <a:endParaRPr lang="ru-RU" sz="3600" b="1" i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071546"/>
            <a:ext cx="8229600" cy="5669822"/>
          </a:xfrm>
        </p:spPr>
        <p:txBody>
          <a:bodyPr>
            <a:normAutofit fontScale="92500" lnSpcReduction="10000"/>
          </a:bodyPr>
          <a:lstStyle/>
          <a:p>
            <a:pPr algn="just"/>
            <a:r>
              <a:rPr lang="az-Latn-AZ" sz="2600" b="1" i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Sədr; Sədrin birinci müavini; Sədrin müavini.</a:t>
            </a:r>
            <a:endParaRPr lang="ru-RU" sz="2600" b="1" i="1" u="sng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lvl="0" algn="just"/>
            <a:r>
              <a:rPr lang="az-Latn-AZ" sz="26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Aparatın rəhbəri; Sədrin köməkçisi</a:t>
            </a:r>
            <a:endParaRPr lang="ru-RU" sz="2600" b="1" i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lvl="0" algn="just"/>
            <a:r>
              <a:rPr lang="az-Latn-AZ" sz="2600" b="1" i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Sədrin İnformasiya Texnologiyaları üzrə müşaviri;  Sədrin İctimai əlaqələr üzrə müşaviri;</a:t>
            </a:r>
            <a:endParaRPr lang="ru-RU" sz="2600" b="1" i="1" u="sng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lvl="0" algn="just"/>
            <a:r>
              <a:rPr lang="az-Latn-AZ" sz="26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Beynəlxalq əlaqələr şöbəsi; İctimaiyyətlə əlaqələr şöbəsi;</a:t>
            </a:r>
            <a:endParaRPr lang="ru-RU" sz="2600" b="1" i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lvl="0" algn="just"/>
            <a:r>
              <a:rPr lang="az-Latn-AZ" sz="2600" b="1" i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Elektron sənəd dövriyyəsi şöbəsi; Hüquqi təminat şöbəsi; </a:t>
            </a:r>
            <a:r>
              <a:rPr lang="az-Latn-AZ" sz="26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İnformasiya texnologiyalari şöbəsi;</a:t>
            </a:r>
            <a:endParaRPr lang="ru-RU" sz="2600" b="1" i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lvl="0" algn="just"/>
            <a:r>
              <a:rPr lang="az-Latn-AZ" sz="2600" b="1" i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İnsan resurslari və təlim şöbəsi;</a:t>
            </a:r>
            <a:endParaRPr lang="ru-RU" sz="2600" b="1" i="1" u="sng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lvl="0" algn="just"/>
            <a:r>
              <a:rPr lang="az-Latn-AZ" sz="26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Maliyyə və təminat şöbəsi; Nəzarət və qiymətləndirmə şöbəsi;</a:t>
            </a:r>
            <a:endParaRPr lang="ru-RU" sz="2600" b="1" i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lvl="0" algn="just"/>
            <a:r>
              <a:rPr lang="az-Latn-AZ" sz="26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Səyyar xidmətin təşkili şöbəsi; </a:t>
            </a:r>
            <a:r>
              <a:rPr lang="az-Latn-AZ" sz="26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Elektron hökumət və rəqəmsal  innovasiyalar şöbəsi; Əmək Münasibətlərinin Monitorinqi Mərkəzi; Çağrı mərkəzi şöbəsi.</a:t>
            </a:r>
            <a:endParaRPr lang="ru-RU" sz="2600" b="1" i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marL="0" indent="0" algn="just">
              <a:buNone/>
            </a:pPr>
            <a:endParaRPr lang="ru-RU" sz="20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91477821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431</TotalTime>
  <Words>790</Words>
  <Application>Microsoft Office PowerPoint</Application>
  <PresentationFormat>Экран (4:3)</PresentationFormat>
  <Paragraphs>82</Paragraphs>
  <Slides>18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Тема Office</vt:lpstr>
      <vt:lpstr>Mövzu № 9.Əhaliyə xidmət və sosial innovasiyalar sahəsində dövlət idarəetməsi</vt:lpstr>
      <vt:lpstr>Sual 1. ƏXSİS-də dövlət idarəetməsinin anlayışı və təşkilati - hüquqi formaları</vt:lpstr>
      <vt:lpstr> ƏXSİS-də dövlət idarəetməsinin təşkilati - hüquqi formaları </vt:lpstr>
      <vt:lpstr>Слайд 4</vt:lpstr>
      <vt:lpstr>Sual 2. VXSİDA - mərkəzi icra hakimiyyəti orqanı kimi</vt:lpstr>
      <vt:lpstr>Слайд 6</vt:lpstr>
      <vt:lpstr> VXSİDA-nın fəaliyyət istiqamətləri </vt:lpstr>
      <vt:lpstr>Слайд 8</vt:lpstr>
      <vt:lpstr>VXSİDA-nın strukturu</vt:lpstr>
      <vt:lpstr>VXSİDA-nın tabeliyində fəaliyyət göstərən qurumlar</vt:lpstr>
      <vt:lpstr>Vətəndaşlara Xidmət və Sosial İnnovasiyalar üzrə Dövlət Agentliyinin kollegiya tərkibi</vt:lpstr>
      <vt:lpstr> Sual 3. “ASAN xidmət” mərkəzləri – VXSİDA-nın struktur vahidi kimi </vt:lpstr>
      <vt:lpstr>“ “ASAN xidmət” mərkəzlərinin fəaliyyət məqsədləri </vt:lpstr>
      <vt:lpstr>“ASAN xidmət” mərkəzinin strukturu</vt:lpstr>
      <vt:lpstr> Gəncə“ASAN xidmət” mərkəzi </vt:lpstr>
      <vt:lpstr>  Qəbələ regional  “ASAN xidmət” mərkəzi  </vt:lpstr>
      <vt:lpstr> “ASAN ” SƏYYAR XİDMƏTLƏRİ </vt:lpstr>
      <vt:lpstr>Слайд 18</vt:lpstr>
    </vt:vector>
  </TitlesOfParts>
  <Company>SPecialiST RePack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Admin</dc:creator>
  <cp:lastModifiedBy>Пользователь</cp:lastModifiedBy>
  <cp:revision>46</cp:revision>
  <dcterms:created xsi:type="dcterms:W3CDTF">2015-11-24T08:00:33Z</dcterms:created>
  <dcterms:modified xsi:type="dcterms:W3CDTF">2020-12-25T07:36:05Z</dcterms:modified>
</cp:coreProperties>
</file>