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72" r:id="rId5"/>
    <p:sldId id="26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A4F-F5E4-4044-ABAB-D77D0225A91A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600" b="1" dirty="0" smtClean="0"/>
              <a:t/>
            </a:r>
            <a:br>
              <a:rPr lang="az-Latn-AZ" sz="4600" b="1" dirty="0" smtClean="0"/>
            </a:br>
            <a:r>
              <a:rPr lang="en-US" sz="4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en-US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məsuliyyət və xəta</a:t>
            </a:r>
            <a:r>
              <a:rPr lang="ru-RU" sz="4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727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məsuliyyətin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xüsusiyyətləri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onun əlamətləri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tərkibi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elementlə-</a:t>
            </a:r>
            <a:r>
              <a:rPr lang="az-Latn-AZ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rinin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və onların quruluşu.</a:t>
            </a:r>
            <a:endParaRPr lang="ru-RU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məsuliyyətin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xüsusiyyətləri</a:t>
            </a:r>
            <a: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5365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məsuliyyət -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səlahiy-yətli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orqan və ya vəzifəli şəxslər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törətmiş şəxsə qarşı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tətbiq olunması ilə ifadə olunan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məsuliyyət növüdür.</a:t>
            </a:r>
            <a:endParaRPr lang="ru-RU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26876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məsuliyyətin ə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sas</a:t>
            </a:r>
            <a:r>
              <a:rPr lang="en-US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susiyy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tl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</a:t>
            </a:r>
            <a:endParaRPr lang="ru-RU" sz="3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0768"/>
            <a:ext cx="8643998" cy="5328592"/>
          </a:xfrm>
        </p:spPr>
        <p:txBody>
          <a:bodyPr>
            <a:normAutofit fontScale="92500"/>
          </a:bodyPr>
          <a:lstStyle/>
          <a:p>
            <a:pPr marL="182563" indent="-182563" algn="just"/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hakimiyyətinin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keçirilməsi və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qaydalarının qorunmasını təmin edən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vasitədir;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normalarında nəzərdə tutulan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sanksiyaların tətbiqindən ibarətdir;</a:t>
            </a:r>
            <a:endParaRPr lang="ru-RU" sz="35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hüquqazidd olan təqsirli əməlin nəticəsidir;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hüquqpozma törədən şəxsin və onun törətdiyi əməlin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ictimaiyyət tərəfindən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pislənməsi (qınanması) ilə müşayiət edilir;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pPr marL="182563" indent="-182563" algn="just"/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hüquqpozma törədən şəxs üçün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mənfi nəticə yaradan mənəvi və maddi xarakterli məcburetmə tədbirləri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bağlıdır;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 </a:t>
            </a:r>
            <a:r>
              <a:rPr lang="az-Latn-A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prosessual formada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keçirilir.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6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anlayışı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onun əlamətləri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6792"/>
            <a:ext cx="8643998" cy="501548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İXM-in 12-ci maddəsinə əsasən: “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 ilə qorunan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ictimai münasibətlərə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edən,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hüquqazidd olan,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təqsirli sayılan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və ya ehtiyat-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sızlıq</a:t>
            </a:r>
            <a:r>
              <a:rPr lang="en-US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törədilən) və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məsu-liyyətə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səbəb olan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və ya hərəkətsizlik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inzibati xəta hesab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olunur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”.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22048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əlamətləri</a:t>
            </a:r>
            <a: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48880"/>
            <a:ext cx="8715436" cy="4176464"/>
          </a:xfrm>
        </p:spPr>
        <p:txBody>
          <a:bodyPr>
            <a:noAutofit/>
          </a:bodyPr>
          <a:lstStyle/>
          <a:p>
            <a:pPr marL="273050" lvl="0" indent="-273050" algn="just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əməl hüquqazidd olmalıdır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3050" lvl="0" indent="-273050"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əməl təqsirli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sayılmalıdır;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əməl inzibati məsuliyyətə səbəb olmalıdır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3050" lvl="0" indent="-273050"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əməl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İXM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ilə qorunan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ictimai </a:t>
            </a:r>
            <a:r>
              <a:rPr lang="az-Latn-AZ" sz="3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müna-sibətlərə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qəsd etməlidir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0892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rkibi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elementlərinin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və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quruluşu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733875"/>
          </a:xfrm>
        </p:spPr>
        <p:txBody>
          <a:bodyPr/>
          <a:lstStyle/>
          <a:p>
            <a:pPr marL="0" lvl="0" indent="0" algn="just">
              <a:buNone/>
            </a:pP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 -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 </a:t>
            </a:r>
            <a:r>
              <a:rPr lang="az-Latn-AZ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normaları</a:t>
            </a:r>
            <a:r>
              <a:rPr lang="az-Latn-AZ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nizamlanan və yalnız </a:t>
            </a:r>
            <a:r>
              <a:rPr lang="az-Latn-AZ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sz="4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 hüquq 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 mühafizə olunan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münasibətlərdir</a:t>
            </a:r>
            <a:r>
              <a:rPr lang="ru-RU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4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26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Прямая соединительная линия 75"/>
          <p:cNvCxnSpPr/>
          <p:nvPr/>
        </p:nvCxnSpPr>
        <p:spPr>
          <a:xfrm>
            <a:off x="6000760" y="407194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000760" y="471488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000760" y="335756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858280" y="4071942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4488" y="5486072"/>
            <a:ext cx="2823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428992" y="350043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26747" y="24657"/>
            <a:ext cx="5072098" cy="71508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tərkibi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000240"/>
            <a:ext cx="1785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000372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584018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155522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Növlü 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727026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 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679026" y="3607198"/>
            <a:ext cx="250033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14480" y="322682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714480" y="372689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714480" y="436983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714480" y="486990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14546" y="2000240"/>
            <a:ext cx="1785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5984" y="3000372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5984" y="3774048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71867" y="3357562"/>
            <a:ext cx="114300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Səbəbli əlaqə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214678" y="321468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286513" y="3357165"/>
            <a:ext cx="28575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14876" y="2000240"/>
            <a:ext cx="150019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29190" y="2988230"/>
            <a:ext cx="1070776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şəxslər</a:t>
            </a: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22033" y="4139991"/>
            <a:ext cx="103585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şəxslər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14810" y="5631436"/>
            <a:ext cx="11251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72132" y="5631436"/>
            <a:ext cx="1214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6578" y="1956138"/>
            <a:ext cx="178595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43636" y="3286124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15206" y="3286124"/>
            <a:ext cx="16430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Ehtiyatsızlıq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71174" y="3916924"/>
            <a:ext cx="10725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Birbaşa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43636" y="4572008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Dolayı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15206" y="3916924"/>
            <a:ext cx="164307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Özünəgüvənmə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15206" y="4643446"/>
            <a:ext cx="16430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Etinasızlıq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rot="5400000">
            <a:off x="2536017" y="267890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2654522" y="3571876"/>
            <a:ext cx="4043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714876" y="5356238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5931810" y="5498214"/>
            <a:ext cx="2823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5143901" y="5071677"/>
            <a:ext cx="57150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714876" y="321468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714876" y="435769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5400000">
            <a:off x="3715538" y="3357562"/>
            <a:ext cx="199947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>
            <a:endCxn id="61" idx="0"/>
          </p:cNvCxnSpPr>
          <p:nvPr/>
        </p:nvCxnSpPr>
        <p:spPr>
          <a:xfrm flipH="1">
            <a:off x="6607983" y="2928932"/>
            <a:ext cx="535790" cy="357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16200000" flipH="1">
            <a:off x="8393933" y="303609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8179619" y="4107661"/>
            <a:ext cx="150019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8643966" y="335756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endCxn id="66" idx="3"/>
          </p:cNvCxnSpPr>
          <p:nvPr/>
        </p:nvCxnSpPr>
        <p:spPr>
          <a:xfrm flipV="1">
            <a:off x="8857486" y="4828112"/>
            <a:ext cx="794" cy="30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5286380" y="4000504"/>
            <a:ext cx="14287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214678" y="3929066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stCxn id="3" idx="2"/>
            <a:endCxn id="4" idx="0"/>
          </p:cNvCxnSpPr>
          <p:nvPr/>
        </p:nvCxnSpPr>
        <p:spPr>
          <a:xfrm flipH="1">
            <a:off x="1107257" y="739746"/>
            <a:ext cx="3355539" cy="1260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3" idx="2"/>
            <a:endCxn id="37" idx="0"/>
          </p:cNvCxnSpPr>
          <p:nvPr/>
        </p:nvCxnSpPr>
        <p:spPr>
          <a:xfrm flipH="1">
            <a:off x="3107521" y="739746"/>
            <a:ext cx="1355275" cy="1260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stCxn id="3" idx="2"/>
            <a:endCxn id="48" idx="0"/>
          </p:cNvCxnSpPr>
          <p:nvPr/>
        </p:nvCxnSpPr>
        <p:spPr>
          <a:xfrm>
            <a:off x="4462796" y="739746"/>
            <a:ext cx="1002179" cy="1260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3" idx="2"/>
            <a:endCxn id="60" idx="0"/>
          </p:cNvCxnSpPr>
          <p:nvPr/>
        </p:nvCxnSpPr>
        <p:spPr>
          <a:xfrm>
            <a:off x="4462796" y="739746"/>
            <a:ext cx="3216757" cy="1216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5367739" y="4081069"/>
            <a:ext cx="157163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000894" y="335676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71670" y="2285992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071670" y="4357694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071670" y="4929198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rot="5400000">
            <a:off x="1679158" y="5107396"/>
            <a:ext cx="785818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071670" y="5429264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71669" y="5929330"/>
            <a:ext cx="10358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VASİTƏ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071669" y="6357958"/>
            <a:ext cx="10358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ŞƏRAİT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rot="5400000">
            <a:off x="1786315" y="6071809"/>
            <a:ext cx="57150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0800000" flipV="1">
            <a:off x="7150352" y="2738196"/>
            <a:ext cx="13573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1" name="Прямая соединительная линия 120"/>
          <p:cNvCxnSpPr>
            <a:stCxn id="60" idx="2"/>
          </p:cNvCxnSpPr>
          <p:nvPr/>
        </p:nvCxnSpPr>
        <p:spPr>
          <a:xfrm flipV="1">
            <a:off x="7679553" y="2527645"/>
            <a:ext cx="35718" cy="74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10800000">
            <a:off x="8858248" y="4857760"/>
            <a:ext cx="714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7500926" y="3857628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5400000">
            <a:off x="7215206" y="3786190"/>
            <a:ext cx="342981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8572528" y="207167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rot="10800000">
            <a:off x="8072462" y="550070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643834" y="5286388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Motiv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 rot="5400000">
            <a:off x="8251069" y="6179351"/>
            <a:ext cx="13572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10800000">
            <a:off x="8143900" y="6143644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rot="10800000">
            <a:off x="7286644" y="578645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7858148" y="6143644"/>
            <a:ext cx="10723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4" name="Прямая соединительная линия 163"/>
          <p:cNvCxnSpPr/>
          <p:nvPr/>
        </p:nvCxnSpPr>
        <p:spPr>
          <a:xfrm rot="5400000">
            <a:off x="7108446" y="5964652"/>
            <a:ext cx="35719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5857884" y="6143644"/>
            <a:ext cx="18573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Emosional  vəziyyət 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en-US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xətaların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</a:t>
            </a: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ctimai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təhlükəli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əməlin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məzmun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xarakteri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görə)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>
            <a:normAutofit/>
          </a:bodyPr>
          <a:lstStyle/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ormal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tərkibli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addi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tərkibli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FTİX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 =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MƏSULİYYƏT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MTİX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BİLAVASİTƏ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SƏBƏBLİ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NƏTİCƏ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MƏSULİYYƏT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46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296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Mövzu № 1. İnzibati məsuliyyət və xəta </vt:lpstr>
      <vt:lpstr> Sual 1. İnzibati məsuliyyətin anlayışı və əsas xüsusiyyətləri </vt:lpstr>
      <vt:lpstr>İnzibati məsuliyyətin əsas xüsusiyyətləri</vt:lpstr>
      <vt:lpstr>Презентация PowerPoint</vt:lpstr>
      <vt:lpstr>Sual 2. İnzibati xəta anlayışı və onun əlamətləri</vt:lpstr>
      <vt:lpstr> İnzibati xətanın əsas əlamətləri </vt:lpstr>
      <vt:lpstr> Sual 3. İnzibati xəta tərkibi  elementlərinin anlayışı və onların quruluşu </vt:lpstr>
      <vt:lpstr>Презентация PowerPoint</vt:lpstr>
      <vt:lpstr>İnzibati xətaların növləri (ictimai təhlükəli əməlin məzmun və xarakterinə görə)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47</cp:revision>
  <dcterms:created xsi:type="dcterms:W3CDTF">2015-02-23T07:35:41Z</dcterms:created>
  <dcterms:modified xsi:type="dcterms:W3CDTF">2019-11-30T08:03:06Z</dcterms:modified>
</cp:coreProperties>
</file>