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66" r:id="rId4"/>
    <p:sldId id="267" r:id="rId5"/>
    <p:sldId id="276" r:id="rId6"/>
    <p:sldId id="278" r:id="rId7"/>
    <p:sldId id="279" r:id="rId8"/>
    <p:sldId id="280" r:id="rId9"/>
    <p:sldId id="284" r:id="rId10"/>
    <p:sldId id="28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34" autoAdjust="0"/>
    <p:restoredTop sz="94660"/>
  </p:normalViewPr>
  <p:slideViewPr>
    <p:cSldViewPr>
      <p:cViewPr>
        <p:scale>
          <a:sx n="66" d="100"/>
          <a:sy n="66" d="100"/>
        </p:scale>
        <p:origin x="-2052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08AFC-54E7-49FF-BCD6-289ED56F9EE1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2A114-7E84-400C-89AF-0F740AAC6C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382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58A4F-F5E4-4044-ABAB-D77D0225A91A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220486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>
              <a:tabLst>
                <a:tab pos="1082675" algn="l"/>
              </a:tabLst>
            </a:pPr>
            <a:r>
              <a:rPr lang="az-Latn-A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</a:t>
            </a: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№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</a:t>
            </a: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</a:t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haqqında</a:t>
            </a: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 üzrə icraatın (İXHİüİ) hüquqi xarakteristikası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2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i="1" dirty="0" smtClean="0">
                <a:latin typeface="Arial" pitchFamily="34" charset="0"/>
                <a:cs typeface="Arial" pitchFamily="34" charset="0"/>
              </a:rPr>
            </a:br>
            <a:endParaRPr lang="ru-RU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76872"/>
            <a:ext cx="8712968" cy="43924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tabLst>
                <a:tab pos="441325" algn="l"/>
                <a:tab pos="715963" algn="l"/>
              </a:tabLst>
            </a:pPr>
            <a:r>
              <a:rPr lang="en-US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 L A N:</a:t>
            </a:r>
            <a:endParaRPr lang="az-Latn-AZ" sz="4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buFont typeface="+mj-lt"/>
              <a:buAutoNum type="arabicPeriod"/>
              <a:tabLst>
                <a:tab pos="441325" algn="l"/>
                <a:tab pos="715963" algn="l"/>
              </a:tabLst>
            </a:pP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İXHİüİ-nin anlayışı, vəzifələri və prinsipləri.</a:t>
            </a:r>
            <a:endParaRPr lang="ru-RU" sz="4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buFont typeface="+mj-lt"/>
              <a:buAutoNum type="arabicPeriod"/>
              <a:tabLst>
                <a:tab pos="441325" algn="l"/>
                <a:tab pos="715963" algn="l"/>
              </a:tabLst>
            </a:pP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İXHİüİ-nin iştirakçıları, onların hüquq və vəzifələri.</a:t>
            </a:r>
            <a:endParaRPr lang="ru-RU" sz="4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buFont typeface="+mj-lt"/>
              <a:buAutoNum type="arabicPeriod"/>
              <a:tabLst>
                <a:tab pos="441325" algn="l"/>
                <a:tab pos="715963" algn="l"/>
              </a:tabLst>
            </a:pP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İXHİüİ-da sübutlar və onların qiymətləndirilməsi.</a:t>
            </a:r>
            <a:endParaRPr lang="ru-RU" sz="4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Sübutların anlayışı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Sübutlar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olub-olmamasını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inzibati xəta törədən şəxsin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təqsirini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işin düzgün həlli üçün əhəmiyyətli olan digər halları müəyyən etməkdən ötrü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hakimin, səlahiyyətli orqanın (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və-zifəli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şəxsin)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əsaslana bildiyi 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 cür faktik məlumatlardır.</a:t>
            </a:r>
          </a:p>
          <a:p>
            <a:pPr marL="0" indent="0" algn="just">
              <a:buNone/>
            </a:pP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729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71448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İXHİüİ-nin </a:t>
            </a:r>
            <a:r>
              <a:rPr lang="az-Latn-AZ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anlayışı, vəzifələri və prinsipləri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68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 -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xətalar haqqında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işlərin baxılması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4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zəruri hallarda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tənbehlərin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tətbiq edilmə-sinə yönəldilmiş,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orqanla-rının və ya vəzifəli şəxslərin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inzi-bati hüququn prosessual norma-ları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ilə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nizamlanan fəaliyyətidir.</a:t>
            </a:r>
            <a:endParaRPr lang="ru-RU" sz="40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sz="4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64305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İXHİüİ-nin növləri</a:t>
            </a:r>
            <a:endParaRPr lang="ru-RU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14488"/>
            <a:ext cx="8496944" cy="4786346"/>
          </a:xfrm>
        </p:spPr>
        <p:txBody>
          <a:bodyPr>
            <a:normAutofit fontScale="92500"/>
          </a:bodyPr>
          <a:lstStyle/>
          <a:p>
            <a:pPr marL="365125" indent="0" algn="just">
              <a:buNone/>
            </a:pP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İXHİüİ-nin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növü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fərqləndirilir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5125" lvl="0" indent="0"/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nisbətən sürətli icraat;</a:t>
            </a:r>
            <a:endParaRPr lang="ru-RU" sz="44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5125" lvl="0" indent="0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adi icraat;</a:t>
            </a: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5125" lvl="0" indent="0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icraat 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(inzibati həbslə nəticələnə bilər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</a:t>
            </a:r>
          </a:p>
          <a:p>
            <a:pPr marL="365125" lvl="0" indent="0"/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 araşdırma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4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İXHİüİ-nin vəzifələri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12776"/>
            <a:ext cx="8929718" cy="5328592"/>
          </a:xfrm>
        </p:spPr>
        <p:txBody>
          <a:bodyPr>
            <a:normAutofit fontScale="92500" lnSpcReduction="20000"/>
          </a:bodyPr>
          <a:lstStyle/>
          <a:p>
            <a:pPr marL="182563" indent="-182563" algn="just">
              <a:lnSpc>
                <a:spcPct val="110000"/>
              </a:lnSpc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şəxslərin hüquq, azadlıq və qanuni mənafe-lərini qorumaq;</a:t>
            </a:r>
            <a:endParaRPr lang="ru-RU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lnSpc>
                <a:spcPct val="110000"/>
              </a:lnSpc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haqqında hər bir işin hallarını </a:t>
            </a:r>
            <a:r>
              <a:rPr lang="az-Latn-AZ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vaxtında, hərtərəfli, tam və obyektiv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surətdə </a:t>
            </a:r>
            <a:r>
              <a:rPr lang="az-Latn-AZ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aydınlaşdırmaq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lnSpc>
                <a:spcPct val="110000"/>
              </a:lnSpc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törətmiş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 aşkar etmək və onu inzibati məsuliyyətə cəlb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etmək;</a:t>
            </a:r>
            <a:endParaRPr lang="ru-RU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lnSpc>
                <a:spcPct val="110000"/>
              </a:lnSpc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çıxarılmış </a:t>
            </a:r>
            <a:r>
              <a:rPr lang="az-Latn-AZ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qərarın icrasını təmin etmək;</a:t>
            </a:r>
            <a:endParaRPr lang="ru-RU" sz="34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lnSpc>
                <a:spcPct val="110000"/>
              </a:lnSpc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</a:t>
            </a:r>
            <a:r>
              <a:rPr lang="az-Latn-AZ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törədilməsinə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kömək edən </a:t>
            </a:r>
            <a:r>
              <a:rPr lang="az-Latn-AZ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səbəbləri və şəraiti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aşkar etmək;</a:t>
            </a:r>
            <a:endParaRPr lang="ru-RU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lnSpc>
                <a:spcPct val="110000"/>
              </a:lnSpc>
            </a:pP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xətaların qarşısını almaq.</a:t>
            </a:r>
            <a:endParaRPr lang="ru-RU" sz="3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6288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İXHİüİ-nin iştirakçıları, onların hüquq və vəzifələri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96855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İXHİüİ-nin iştirakçıları</a:t>
            </a:r>
            <a:endParaRPr lang="az-Latn-AZ" sz="41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 algn="just">
              <a:lnSpc>
                <a:spcPct val="120000"/>
              </a:lnSpc>
              <a:spcBef>
                <a:spcPts val="0"/>
              </a:spcBef>
            </a:pPr>
            <a:r>
              <a:rPr lang="az-Latn-AZ" sz="3600" b="1" i="1" dirty="0" smtClean="0">
                <a:latin typeface="Arial" pitchFamily="34" charset="0"/>
                <a:cs typeface="Arial" pitchFamily="34" charset="0"/>
              </a:rPr>
              <a:t>işin müqəddəratını müəyyən edən </a:t>
            </a:r>
            <a:r>
              <a:rPr lang="az-Latn-AZ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hüquqi sənədlər</a:t>
            </a:r>
            <a:r>
              <a:rPr lang="az-Latn-AZ" sz="3600" b="1" i="1" dirty="0" smtClean="0">
                <a:latin typeface="Arial" pitchFamily="34" charset="0"/>
                <a:cs typeface="Arial" pitchFamily="34" charset="0"/>
              </a:rPr>
              <a:t> tərtib etmək və müvafiq </a:t>
            </a:r>
            <a:r>
              <a:rPr lang="az-Latn-AZ" sz="3600" b="1" i="1" u="sng" dirty="0" smtClean="0">
                <a:latin typeface="Arial" pitchFamily="34" charset="0"/>
                <a:cs typeface="Arial" pitchFamily="34" charset="0"/>
              </a:rPr>
              <a:t>hüquqi aktları qəbul etmək</a:t>
            </a:r>
            <a:r>
              <a:rPr lang="az-Latn-AZ" sz="3600" b="1" i="1" dirty="0" smtClean="0">
                <a:latin typeface="Arial" pitchFamily="34" charset="0"/>
                <a:cs typeface="Arial" pitchFamily="34" charset="0"/>
              </a:rPr>
              <a:t> hüququna malik olan </a:t>
            </a:r>
            <a:r>
              <a:rPr lang="az-Latn-AZ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səlahiyyətli orqanlar və ya vəzifəli şəxslər;</a:t>
            </a:r>
            <a:endParaRPr lang="ru-RU" sz="3600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 algn="just">
              <a:lnSpc>
                <a:spcPct val="120000"/>
              </a:lnSpc>
              <a:spcBef>
                <a:spcPts val="0"/>
              </a:spcBef>
            </a:pPr>
            <a:r>
              <a:rPr lang="az-Latn-AZ" sz="3600" b="1" i="1" dirty="0" smtClean="0">
                <a:latin typeface="Arial" pitchFamily="34" charset="0"/>
                <a:cs typeface="Arial" pitchFamily="34" charset="0"/>
              </a:rPr>
              <a:t>işdə </a:t>
            </a:r>
            <a:r>
              <a:rPr lang="az-Latn-AZ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şəxsi marağı olan subyektlər;</a:t>
            </a:r>
            <a:endParaRPr lang="ru-RU" sz="3600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 algn="just">
              <a:lnSpc>
                <a:spcPct val="120000"/>
              </a:lnSpc>
              <a:spcBef>
                <a:spcPts val="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icraatın həyata keçirilməsinə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köməklik göstərən</a:t>
            </a:r>
            <a:r>
              <a:rPr lang="az-Latn-AZ" sz="3600" b="1" i="1" dirty="0" smtClean="0">
                <a:latin typeface="Arial" pitchFamily="34" charset="0"/>
                <a:cs typeface="Arial" pitchFamily="34" charset="0"/>
              </a:rPr>
              <a:t> şəxslər və orqanlar;</a:t>
            </a:r>
            <a:endParaRPr lang="ru-RU" sz="3600" b="1" i="1" dirty="0" smtClean="0">
              <a:latin typeface="Arial" pitchFamily="34" charset="0"/>
              <a:cs typeface="Arial" pitchFamily="34" charset="0"/>
            </a:endParaRPr>
          </a:p>
          <a:p>
            <a:pPr marL="274638" indent="-274638" algn="just">
              <a:lnSpc>
                <a:spcPct val="120000"/>
              </a:lnSpc>
              <a:spcBef>
                <a:spcPts val="0"/>
              </a:spcBef>
            </a:pPr>
            <a:r>
              <a:rPr lang="az-Latn-AZ" sz="3600" b="1" i="1" dirty="0" smtClean="0">
                <a:latin typeface="Arial" pitchFamily="34" charset="0"/>
                <a:cs typeface="Arial" pitchFamily="34" charset="0"/>
              </a:rPr>
              <a:t>icraatın </a:t>
            </a:r>
            <a:r>
              <a:rPr lang="az-Latn-AZ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xüsusi qrup iştirakçıları.</a:t>
            </a:r>
            <a:endParaRPr lang="ru-RU" sz="3600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157161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az-Latn-AZ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-da şəxsi marağı olan</a:t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subyektlər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141168"/>
          </a:xfrm>
        </p:spPr>
        <p:txBody>
          <a:bodyPr>
            <a:normAutofit lnSpcReduction="10000"/>
          </a:bodyPr>
          <a:lstStyle/>
          <a:p>
            <a:pPr marL="180000" indent="-180000" algn="just">
              <a:spcBef>
                <a:spcPts val="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barəsində inzibati xəta haqqında iş üzrə icraat aparılan şəxs (İXM, mad. 61);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0000" indent="-180000" algn="just">
              <a:spcBef>
                <a:spcPts val="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zərər çəkmiş şəxs (İXM, mad. 62);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0000" indent="-180000" algn="just">
              <a:spcBef>
                <a:spcPts val="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şəxsin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qanuni nümayəndələri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(İXM, mad. 63);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0000" indent="-180000" algn="just">
              <a:spcBef>
                <a:spcPts val="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şəxsin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nümayəndəsi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(İXM, mad. 64);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0000" indent="-180000" algn="just">
              <a:spcBef>
                <a:spcPts val="0"/>
              </a:spcBef>
            </a:pP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müdafiəçi və nümayəndə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(İXM, mad. 65).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206084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İXHİüİ-nin</a:t>
            </a:r>
            <a:r>
              <a:rPr lang="az-Latn-AZ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həyata keçirilməsinə köməklik göstərən şəxslər və orqanlar</a:t>
            </a:r>
            <a:endParaRPr lang="ru-RU" sz="39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04864"/>
            <a:ext cx="8643998" cy="4224532"/>
          </a:xfrm>
        </p:spPr>
        <p:txBody>
          <a:bodyPr>
            <a:normAutofit/>
          </a:bodyPr>
          <a:lstStyle/>
          <a:p>
            <a:pPr marL="274638" indent="-274638"/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şahid (İXM, mad. 67);</a:t>
            </a:r>
            <a:endParaRPr lang="ru-RU" sz="40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indent="-274638"/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hal şahidləri (İXM, mad. 69);</a:t>
            </a:r>
            <a:endParaRPr lang="ru-RU" sz="40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indent="-274638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mütəxəssis (İXM, mad. 70);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indent="-274638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ekspert (İXM, mad. 71);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indent="-274638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tərcüməçi (İXM, mad. 72).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94" y="0"/>
            <a:ext cx="8750206" cy="178592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İXHİüİ-da sübutlar və onların qiymətləndirilməsi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85926"/>
            <a:ext cx="8784976" cy="4955442"/>
          </a:xfrm>
        </p:spPr>
        <p:txBody>
          <a:bodyPr>
            <a:normAutofit fontScale="47500" lnSpcReduction="20000"/>
          </a:bodyPr>
          <a:lstStyle/>
          <a:p>
            <a:pPr marL="182563" indent="-182563" algn="ctr">
              <a:buNone/>
            </a:pPr>
            <a:endParaRPr lang="az-Latn-AZ" sz="17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ctr">
              <a:buNone/>
            </a:pPr>
            <a:r>
              <a:rPr lang="az-Latn-AZ" sz="8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İXHİüİ-da sübut edilməli olan hallar:</a:t>
            </a:r>
            <a:endParaRPr lang="ru-RU" sz="8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hadisəsi (inzibati xəta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törədilmişdirmi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törətmiş şəxs;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8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törətməkdə </a:t>
            </a:r>
            <a:r>
              <a:rPr lang="az-Latn-AZ" sz="8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şəxsin təqsiri;</a:t>
            </a:r>
            <a:endParaRPr lang="ru-RU" sz="83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8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məsuliyyəti </a:t>
            </a:r>
            <a:r>
              <a:rPr lang="az-Latn-AZ" sz="8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ağırlaşdıran</a:t>
            </a:r>
            <a:r>
              <a:rPr lang="az-Latn-AZ" sz="8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az-Latn-AZ" sz="8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yüngülləşdirən</a:t>
            </a:r>
            <a:r>
              <a:rPr lang="az-Latn-AZ" sz="8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hallar;</a:t>
            </a:r>
            <a:endParaRPr lang="ru-RU" sz="83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algn="just"/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nəticəsində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vurulan zərərin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xarakteri və miqdarı;</a:t>
            </a:r>
          </a:p>
          <a:p>
            <a:pPr algn="just"/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xətalar haqqında işlər üzrə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 rədd edən hallar;</a:t>
            </a:r>
          </a:p>
          <a:p>
            <a:pPr algn="just"/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 düzgün həlli üçün əhəmiyyətli olan digər hallar, habelə inzibati xətanın törədilməsinə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kömək edən səbəblər və şərait.</a:t>
            </a: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7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404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Mövzu № 3. İnzibati xətalar  haqqında işlər üzrə icraatın (İXHİüİ) hüquqi xarakteristikası  </vt:lpstr>
      <vt:lpstr>   Sual 1. İXHİüİ-nin anlayışı, vəzifələri və prinsipləri   </vt:lpstr>
      <vt:lpstr>İXHİüİ-nin növləri</vt:lpstr>
      <vt:lpstr>  İXHİüİ-nin vəzifələri  </vt:lpstr>
      <vt:lpstr> Sual 2. İXHİüİ-nin iştirakçıları, onların hüquq və vəzifələri </vt:lpstr>
      <vt:lpstr> İXHİüİ-da şəxsi marağı olan  subyektlər </vt:lpstr>
      <vt:lpstr>İXHİüİ-nin həyata keçirilməsinə köməklik göstərən şəxslər və orqanlar</vt:lpstr>
      <vt:lpstr> Sual 3. İXHİüİ-da sübutlar və onların qiymətləndirilməsi </vt:lpstr>
      <vt:lpstr>Слайд 9</vt:lpstr>
      <vt:lpstr>Sübutların anlayışı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Mövzu № 2. İnzibati məsuliyyət və inzibati xəta </dc:title>
  <dc:creator>user</dc:creator>
  <cp:lastModifiedBy>Пользователь</cp:lastModifiedBy>
  <cp:revision>67</cp:revision>
  <dcterms:created xsi:type="dcterms:W3CDTF">2015-02-23T07:35:41Z</dcterms:created>
  <dcterms:modified xsi:type="dcterms:W3CDTF">2021-01-11T05:00:38Z</dcterms:modified>
</cp:coreProperties>
</file>