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74" r:id="rId4"/>
    <p:sldId id="259" r:id="rId5"/>
    <p:sldId id="260" r:id="rId6"/>
    <p:sldId id="261" r:id="rId7"/>
    <p:sldId id="262" r:id="rId8"/>
    <p:sldId id="279" r:id="rId9"/>
    <p:sldId id="275" r:id="rId10"/>
    <p:sldId id="280" r:id="rId11"/>
    <p:sldId id="276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8EDE1-E995-4D81-83B3-5B5046FEB96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6BECA-09FE-46F3-9FB8-191B061E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970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91683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</a:t>
            </a:r>
            <a:r>
              <a:rPr lang="en-US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№ </a:t>
            </a: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İnzibati </a:t>
            </a:r>
            <a:r>
              <a:rPr lang="en-US" sz="4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xətalar</a:t>
            </a:r>
            <a:r>
              <a:rPr lang="en-US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haqqında</a:t>
            </a:r>
            <a:r>
              <a:rPr lang="en-US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işlər</a:t>
            </a:r>
            <a:r>
              <a:rPr lang="en-US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üzrə</a:t>
            </a:r>
            <a:r>
              <a:rPr lang="en-US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icraatın</a:t>
            </a:r>
            <a:r>
              <a:rPr lang="en-US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z-Latn-AZ" sz="4000" b="1" i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4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4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mərhələləri</a:t>
            </a: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44824"/>
            <a:ext cx="8715436" cy="48965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az-Latn-AZ" sz="9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4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  <a:endParaRPr lang="ru-RU" sz="4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Font typeface="+mj-lt"/>
              <a:buAutoNum type="arabicPeriod"/>
            </a:pP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mərhələlərinin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yışı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Font typeface="+mj-lt"/>
              <a:buAutoNum type="arabicPeriod"/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İXHİüİ-ya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başlama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mərhələsi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Font typeface="+mj-lt"/>
              <a:buAutoNum type="arabicPeriod"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haqqında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işlərə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(İXHİ-ya)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mərhələsi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Font typeface="+mj-lt"/>
              <a:buAutoNum type="arabicPeriod"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 üzrə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qərarların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yenidən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xılması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icrası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si.</a:t>
            </a:r>
          </a:p>
          <a:p>
            <a:pPr marL="0" lvl="0" indent="0" algn="just">
              <a:buFont typeface="+mj-lt"/>
              <a:buAutoNum type="arabicPeriod"/>
            </a:pP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Font typeface="+mj-lt"/>
              <a:buAutoNum type="arabicPeriod"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9442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İş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qərardan şikayət və ya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protestin verilməsi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hakimin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qərarından - </a:t>
            </a:r>
            <a:r>
              <a:rPr lang="az-Latn-AZ" sz="3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apellyasiya instansiyası məhkəməsinə;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kollegial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orqanın qərarından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kolle-gial </a:t>
            </a:r>
            <a:r>
              <a:rPr lang="az-Latn-AZ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orqanın olduğu yerin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məhkə-məsinə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orqanın (vəzifəli şəxsin) qərarından - </a:t>
            </a:r>
            <a:r>
              <a:rPr lang="az-Latn-AZ" sz="3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yuxarı səlahiyyətli orqana (vəzifəli şəxsə)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məhkəməyə.</a:t>
            </a:r>
            <a:endParaRPr lang="ru-RU" sz="3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6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599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 üzrə qərarların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icrası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sinin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m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əzmunu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34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 üzrə qərarın icrası mərhələsi - iş üzrə qərarın </a:t>
            </a: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icraya yönəldilməsindən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qərarın </a:t>
            </a:r>
            <a:r>
              <a:rPr lang="az-Latn-AZ" sz="4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icrasın-dan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ibarətdir.</a:t>
            </a:r>
            <a:endParaRPr lang="ru-RU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İXHİüİ-nin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mərhələlərinin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76872"/>
            <a:ext cx="8643998" cy="44644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 haqqında iş üzrə icraatın mərhələsi –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icraatın ümumi məsələləri ilə yanaşı, özünəməxsus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keçirilən hərəkətlərin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məcmusu ilə fərqlənən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icraatın nisbi müstəqil hissəsidir.</a:t>
            </a:r>
          </a:p>
          <a:p>
            <a:pPr indent="711200" algn="just">
              <a:defRPr/>
            </a:pPr>
            <a:endParaRPr lang="ru-RU" sz="1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8573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mərhələləri 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16832"/>
            <a:ext cx="8572560" cy="4726878"/>
          </a:xfrm>
        </p:spPr>
        <p:txBody>
          <a:bodyPr>
            <a:normAutofit fontScale="92500" lnSpcReduction="20000"/>
          </a:bodyPr>
          <a:lstStyle/>
          <a:p>
            <a:pPr marL="182563" lvl="0" indent="-182563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 üzrə icraata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başlama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(İXM, 14-cü fəsil);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işlərə baxılması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(İXM, 15-ci fəsil);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 üzrə qərarların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yenidən baxılması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(İXM, 17-ci fəsil);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lvl="0" indent="-182563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 üzrə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qərarların icrası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(İXM, V bölmə).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az-Latn-AZ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-ya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başlama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mərhələsi</a:t>
            </a:r>
            <a: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6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6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-ya </a:t>
            </a:r>
            <a:r>
              <a:rPr lang="ru-RU" sz="6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başlama</a:t>
            </a:r>
            <a:r>
              <a:rPr lang="ru-RU" sz="6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6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mərhələsi</a:t>
            </a:r>
            <a:r>
              <a:rPr lang="az-Latn-AZ" sz="6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6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icraatın başlanğıc mərhələsi olub, inzibati xəta əlamətlərini əks etdirən əməl barədə məlumatın toplanmasına, </a:t>
            </a:r>
            <a:r>
              <a:rPr lang="az-Latn-AZ" sz="6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əməlin hüquqi cəhətdən qiymətləndirilməsinə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faktiki </a:t>
            </a:r>
            <a:r>
              <a:rPr lang="az-Latn-AZ" sz="5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halların müəyyən edilməsi 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6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görülmüş </a:t>
            </a:r>
            <a:r>
              <a:rPr lang="az-Latn-AZ" sz="6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hərəkətlərin rəsmiləşdirilməsinə</a:t>
            </a:r>
            <a:r>
              <a:rPr lang="az-Latn-AZ" sz="5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yö-nələn </a:t>
            </a:r>
            <a:r>
              <a:rPr lang="az-Latn-AZ" sz="5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prosessual hərəkətlərdir.</a:t>
            </a:r>
            <a:endParaRPr lang="ru-RU" sz="5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 icraata başlamağa səbəblər</a:t>
            </a:r>
            <a:endParaRPr lang="ru-RU" sz="3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62500" lnSpcReduction="20000"/>
          </a:bodyPr>
          <a:lstStyle/>
          <a:p>
            <a:pPr marL="0" indent="182563" algn="just">
              <a:lnSpc>
                <a:spcPct val="120000"/>
              </a:lnSpc>
            </a:pP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hadisəsinin mövcudluğunu göstərən halların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vəzifəli şəxs</a:t>
            </a:r>
            <a:r>
              <a:rPr lang="az-Latn-AZ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 bilavasitə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(NSİ)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texniki vasitələrin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köməyi ilə aşkar edilməsi;</a:t>
            </a:r>
            <a:r>
              <a:rPr lang="az-Latn-AZ" sz="46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sz="4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2563" algn="just">
              <a:lnSpc>
                <a:spcPct val="120000"/>
              </a:lnSpc>
            </a:pP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orqanlarından və ya ictimai bir-liklərdən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materialların daxil olması;</a:t>
            </a:r>
            <a:endParaRPr lang="ru-RU" sz="4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2563" algn="just">
              <a:lnSpc>
                <a:spcPct val="120000"/>
              </a:lnSpc>
            </a:pP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və hüquqi şəxslər tərəfindən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təqdim edilən məlumatlar</a:t>
            </a:r>
            <a:r>
              <a:rPr lang="az-Latn-AZ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habelə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kütləvi informasiya vasitələrində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elan olunmuş məlumatlar.</a:t>
            </a:r>
            <a:endParaRPr lang="ru-RU" sz="4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işlərin </a:t>
            </a:r>
            <a:r>
              <a:rPr lang="az-Latn-AZ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başlanmasına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əsas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8840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 haqqında işlərin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baş-lanmasına əsas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az-Latn-AZ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materiallarda, məlumatlarda və ərizələrdə </a:t>
            </a:r>
            <a:r>
              <a:rPr lang="az-Latn-AZ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inzi-bati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xətanın əlamətlərini gös-tərən faktiki məlumatların olması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 xəta haqqında iş üzrə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 rədd edən halların olma-</a:t>
            </a:r>
            <a:r>
              <a:rPr lang="az-Latn-AZ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masıdır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9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21455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</a:t>
            </a:r>
            <a: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ru-RU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 haqqında işlərə</a:t>
            </a:r>
            <a: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(İXHİ-ya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</a:t>
            </a:r>
            <a: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mərhələsi</a:t>
            </a:r>
            <a:r>
              <a:rPr lang="ru-RU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800" dirty="0" smtClean="0">
                <a:latin typeface="Arial" pitchFamily="34" charset="0"/>
                <a:cs typeface="Arial" pitchFamily="34" charset="0"/>
              </a:rPr>
            </a:b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43884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 haqqında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baxıl-ma mərhələsi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toplanılan mate-rialların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baxılmağa hazırlanması,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toplanmış materialların və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hallarının təhlili,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iş üzrə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qərarın qəbul edilməsi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iş üzrə qəbul edilmiş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qərarın elan edilməsidir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İşlərə baxılarkən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həll edilən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məsələlər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subyektin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səlahiyyətinə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aid-dirmi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baxılmasını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istisna edən hallar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mövcud-durmu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haqqında </a:t>
            </a:r>
            <a:r>
              <a:rPr lang="az-Latn-AZ" sz="2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protokol və </a:t>
            </a:r>
            <a:r>
              <a:rPr lang="az-Latn-AZ" sz="2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digər ma-teriallar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İXM-in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tələblərinə müvafiq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tərtib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edilmişdirmi;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rədd edən hallar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mövcuddurmu;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kifayət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qədər sübutlar toplanmışdırmı;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işə baxılması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yeri və vaxtı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barədə aidiyyəti şəxslər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məlumatlandırılıbmı;</a:t>
            </a:r>
          </a:p>
          <a:p>
            <a:pPr marL="0" indent="0" algn="just">
              <a:spcBef>
                <a:spcPts val="0"/>
              </a:spcBef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vəsatətlər və etiraz etmə vardırmı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4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4. </a:t>
            </a: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İXHİ üzrə qərarların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yenidən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icrası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mərhələ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52624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 üzrə </a:t>
            </a:r>
            <a:r>
              <a:rPr lang="az-Latn-AZ" sz="4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qərarların yenidən baxıl-ması mərhələsi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iş üzrə qəbul edilmiş qərardan 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 və ya protestin verilməsi,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verilən şikayət və ya protestin 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baxılmağa hazır-lanması,</a:t>
            </a:r>
            <a:r>
              <a:rPr lang="az-Latn-AZ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4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aidiyyəti qəra-rın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edilməsi</a:t>
            </a:r>
            <a:r>
              <a:rPr lang="az-Latn-AZ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eləcə də çıxarılmış 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qərarın elan edilməsi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kompleks hərəkətlərdir.</a:t>
            </a:r>
            <a:endParaRPr lang="ru-RU" sz="4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422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Mövzu № 4. İnzibati xətalar haqqında işlər üzrə icraatın (İXHİüİ) mərhələləri </vt:lpstr>
      <vt:lpstr>  Sual 1. İXHİüİ-nin mərhələlərinin  anlayışı  </vt:lpstr>
      <vt:lpstr>İXHİüİ-nin mərhələləri </vt:lpstr>
      <vt:lpstr> Sual 2. İXHİüİ-ya başlama mərhələsi </vt:lpstr>
      <vt:lpstr>İXHİü icraata başlamağa səbəblər</vt:lpstr>
      <vt:lpstr>İnzibati xətalar haqqında işlərin başlanmasına  əsas</vt:lpstr>
      <vt:lpstr> Sual 3. İnzibati xətalar haqqında işlərə (İXHİ-ya) baxılması mərhələsi  </vt:lpstr>
      <vt:lpstr>  İşlərə baxılarkən həll edilən məsələlər  </vt:lpstr>
      <vt:lpstr>Sual 4. İXHİ üzrə qərarların yenidən baxılması və icrası mərhələsi</vt:lpstr>
      <vt:lpstr>İş üzrə qərardan şikayət və ya protestin verilməsi</vt:lpstr>
      <vt:lpstr> İXHİ üzrə qərarların icrası mərhələsinin anlayışı və məzmunu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Mövzu № 6. İnzibati xətalar haqqında işlər üzrə icraatın mərhələləri </dc:title>
  <dc:creator>user</dc:creator>
  <cp:lastModifiedBy>client-6</cp:lastModifiedBy>
  <cp:revision>43</cp:revision>
  <cp:lastPrinted>2019-10-22T13:25:20Z</cp:lastPrinted>
  <dcterms:created xsi:type="dcterms:W3CDTF">2015-04-07T19:06:25Z</dcterms:created>
  <dcterms:modified xsi:type="dcterms:W3CDTF">2019-10-22T13:27:12Z</dcterms:modified>
</cp:coreProperties>
</file>