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4" r:id="rId3"/>
    <p:sldId id="286" r:id="rId4"/>
    <p:sldId id="262" r:id="rId5"/>
    <p:sldId id="265" r:id="rId6"/>
    <p:sldId id="285" r:id="rId7"/>
    <p:sldId id="266" r:id="rId8"/>
    <p:sldId id="273" r:id="rId9"/>
    <p:sldId id="27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160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5393-F0EE-4FC0-84EC-60C698B4B7BF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35393-F0EE-4FC0-84EC-60C698B4B7BF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D22E6-E58A-451B-8DE3-BECD35584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2214554"/>
          </a:xfrm>
          <a:solidFill>
            <a:schemeClr val="tx1"/>
          </a:solidFill>
        </p:spPr>
        <p:txBody>
          <a:bodyPr>
            <a:noAutofit/>
          </a:bodyPr>
          <a:lstStyle/>
          <a:p>
            <a:pPr>
              <a:tabLst>
                <a:tab pos="365125" algn="l"/>
              </a:tabLst>
            </a:pPr>
            <a:r>
              <a:rPr lang="az-Latn-AZ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Mövzu 6. Mülkiyyət və təbiətdən istifadə qaydaları əleyhinə olan inzibati xətalara görə məsuliyyət</a:t>
            </a:r>
            <a:endParaRPr lang="ru-RU" sz="40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14554"/>
            <a:ext cx="8715436" cy="4429156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  <a:tabLst>
                <a:tab pos="92075" algn="l"/>
                <a:tab pos="1168400" algn="l"/>
              </a:tabLst>
              <a:defRPr/>
            </a:pPr>
            <a:r>
              <a:rPr lang="en-US" sz="1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Plan</a:t>
            </a:r>
            <a:r>
              <a:rPr lang="ru-RU" sz="1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sz="128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269875" algn="l"/>
                <a:tab pos="1168400" algn="l"/>
              </a:tabLst>
              <a:defRPr/>
            </a:pPr>
            <a:r>
              <a:rPr lang="az-Latn-AZ" sz="1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Mülkiyyət </a:t>
            </a:r>
            <a:r>
              <a:rPr lang="az-Latn-AZ" sz="1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əleyhinə olan inzibati xətalara görə məsuliyyət.</a:t>
            </a:r>
            <a:endParaRPr lang="ru-RU" sz="1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269875" algn="l"/>
                <a:tab pos="1168400" algn="l"/>
              </a:tabLst>
              <a:defRPr/>
            </a:pPr>
            <a:r>
              <a:rPr lang="az-Latn-AZ" sz="1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Təbiətdən istifadə qaydaları əleyhinə olan inzibati xətalara görə məsuliyyət.</a:t>
            </a: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488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az-Latn-AZ" sz="37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Sual 1.</a:t>
            </a:r>
            <a:r>
              <a:rPr lang="ru-RU" sz="37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z-Latn-AZ" sz="37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Mülkiyyət əleyhinə olan inzibati xətalara görə məsuliyyət</a:t>
            </a:r>
            <a:endParaRPr lang="ru-RU" sz="3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0006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az-Latn-AZ" sz="3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Xırda talama,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yəni </a:t>
            </a:r>
            <a:r>
              <a:rPr lang="az-Latn-AZ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oğurlama, </a:t>
            </a:r>
            <a:r>
              <a:rPr lang="az-Latn-AZ" sz="3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</a:t>
            </a:r>
            <a:r>
              <a:rPr lang="en-US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sz="3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nimsəmə</a:t>
            </a:r>
            <a:r>
              <a:rPr lang="az-Latn-AZ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israfçılıq, qulluq </a:t>
            </a:r>
            <a:r>
              <a:rPr lang="az-Latn-AZ" sz="3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möv</a:t>
            </a:r>
            <a:r>
              <a:rPr lang="en-US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sz="3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qeyindən</a:t>
            </a:r>
            <a:r>
              <a:rPr lang="az-Latn-AZ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sui-istifadə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ya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dələ</a:t>
            </a:r>
            <a:r>
              <a:rPr lang="en-US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sz="3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duzluq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yolu ilə özgəsinin əmlakını </a:t>
            </a:r>
            <a:r>
              <a:rPr lang="az-Latn-AZ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talamağa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görə -</a:t>
            </a:r>
            <a:endParaRPr lang="ru-RU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b="1" i="1" u="sng" dirty="0" smtClean="0">
                <a:latin typeface="Arial" pitchFamily="34" charset="0"/>
                <a:cs typeface="Arial" pitchFamily="34" charset="0"/>
              </a:rPr>
              <a:t>Qeyd: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bu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latin typeface="Arial" pitchFamily="34" charset="0"/>
                <a:cs typeface="Arial" pitchFamily="34" charset="0"/>
              </a:rPr>
              <a:t>madd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ə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az-Latn-AZ" b="1" i="1" dirty="0" err="1" smtClean="0">
                <a:latin typeface="Arial" pitchFamily="34" charset="0"/>
                <a:cs typeface="Arial" pitchFamily="34" charset="0"/>
              </a:rPr>
              <a:t>örədilən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 əməlin Cinayət Məcəlləsinin müvafiq </a:t>
            </a:r>
            <a:r>
              <a:rPr lang="az-Latn-AZ" b="1" i="1" smtClean="0">
                <a:latin typeface="Arial" pitchFamily="34" charset="0"/>
                <a:cs typeface="Arial" pitchFamily="34" charset="0"/>
              </a:rPr>
              <a:t>maddələrinə əsa-sən 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cinayət məsuliyyətinə </a:t>
            </a:r>
            <a:r>
              <a:rPr lang="az-Latn-AZ" b="1" i="1" smtClean="0">
                <a:latin typeface="Arial" pitchFamily="34" charset="0"/>
                <a:cs typeface="Arial" pitchFamily="34" charset="0"/>
              </a:rPr>
              <a:t>səbəb olma-dığı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> halda tətbiq edilir.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CM-in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177.1, 178.1 və 179.1-ci maddə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lərində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nəzərdə </a:t>
            </a:r>
            <a:r>
              <a:rPr lang="az-Latn-AZ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tutulmuş </a:t>
            </a:r>
            <a:r>
              <a:rPr lang="az-Latn-AZ" b="1" i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</a:t>
            </a:r>
            <a:r>
              <a:rPr lang="az-Latn-AZ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əmlakın mülkiyyətçisinə və ya digər sahibinə </a:t>
            </a:r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500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manatdan yuxarı,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lakin </a:t>
            </a:r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5.000 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manatdan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artıq olmayan məbləğdə ziyan vurulduğu hallarda yaranır. 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CM-in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177.2.1-177.2.3-2, 177.2.5 və 177.3.1-ci maddələrində nəzərdə tutul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muş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məsuliyyət əmlakın mülkiyyətçisinə və ya digər sahibinə </a:t>
            </a:r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100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manatdan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yuxarı məbləğdə ziyan vurulduğu hallarda yaranır.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358246" cy="635798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 - 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mülkiyyət münasibətlər</a:t>
            </a:r>
            <a:r>
              <a:rPr lang="en-US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dir. </a:t>
            </a:r>
            <a:endParaRPr lang="ru-RU" sz="39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Obyektiv tərəf - 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aktiv hərəkətlərlə (gizli ələ keçirmə, aldatma və s.) xarakterizə olunur. </a:t>
            </a:r>
            <a:endParaRPr lang="ru-RU" sz="39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 - 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16 yaşına çatmış, anlaqlı fiziki şəxs </a:t>
            </a: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ya </a:t>
            </a:r>
            <a:r>
              <a:rPr lang="az-Latn-AZ" sz="3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vəzifəli şəxs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ola bilər.</a:t>
            </a:r>
            <a:endParaRPr lang="ru-RU" sz="39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Subyektiv tərəf</a:t>
            </a:r>
            <a:r>
              <a:rPr lang="en-US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birbaşa qəsdlə, </a:t>
            </a:r>
            <a:r>
              <a:rPr lang="az-Latn-AZ" sz="3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tamah motivi ilə və qanunsuz qazanc əldə etmək məqsədi ilə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xarakterizə olunur. 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Aidiyyət: </a:t>
            </a:r>
            <a:r>
              <a:rPr lang="en-US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en-US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</a:t>
            </a:r>
            <a:r>
              <a:rPr lang="en-US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nbehetm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 haqqında </a:t>
            </a:r>
            <a:r>
              <a:rPr lang="az-Latn-AZ" sz="39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qərarı rayon 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(şəhər) məhkəmələri qəbul edə bilər. </a:t>
            </a:r>
            <a:endParaRPr lang="ru-RU" sz="39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643998" cy="1772816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Təbiətdən istifadə qaydaları əleyhinə olan inzibati xətalara görə məsuliyyət</a:t>
            </a:r>
            <a:endParaRPr lang="ru-RU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72816"/>
            <a:ext cx="8572560" cy="47994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İXM, maddə 272.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Balıq və digər su biore-surslarının mühafizəsi və ov qaydalarının pozulması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272.1. </a:t>
            </a:r>
            <a:r>
              <a:rPr lang="az-Latn-A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Balıq və digər su bioresurslarının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mühafizəsi qaydalarının pozulmasına görə-</a:t>
            </a:r>
          </a:p>
          <a:p>
            <a:pPr marL="0" indent="0" algn="just">
              <a:buNone/>
            </a:pP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272.2.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Balıqçılıq su obyektlərində istismar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edilən </a:t>
            </a:r>
            <a:r>
              <a:rPr lang="az-Latn-AZ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 təsərrüfatı obyektlərinin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balıq-qoruyucu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qurğularla </a:t>
            </a:r>
            <a:r>
              <a:rPr lang="az-Latn-A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təchiz </a:t>
            </a:r>
            <a:r>
              <a:rPr lang="az-Latn-AZ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edilməməsinə</a:t>
            </a:r>
            <a:r>
              <a:rPr lang="az-Latn-A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görə-</a:t>
            </a:r>
            <a:endParaRPr lang="ru-RU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2859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272.3. Ov qaydalarının kobud şəkildə pozulmasına (lazımi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icazə olmadan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ya 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qadağan edilmiş yerlərdə,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yaxud </a:t>
            </a: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qadağan olunmuş müddətlərdə,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qadağan edilmiş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alətlərlə və ya üsullarla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ov edilməsinə), habelə digər ov qaydalarının 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müntəzəm pozul-</a:t>
            </a:r>
            <a:r>
              <a:rPr lang="az-Latn-AZ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masına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görə-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664371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ct val="10000"/>
              </a:spcBef>
              <a:buNone/>
            </a:pP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 -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heyvanlar aləminin mühafizəsi və istifadə edilməsi, habelə vəhşi heyvanların genetik fondunun qorunmasıdır.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Obyektiv tərəf -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ov qaydalarının kobud şəkildə pozulması və digər ov qaydalarının müntə-zəm pozulmasına yönələn hərəkətlərdə ifadə edilir.</a:t>
            </a:r>
            <a:endPara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Subyektiv tərəf -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qəsdlə (birbaşa və ya dolayı) xarakterizə olunur.</a:t>
            </a:r>
            <a:endPara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 -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16 yaşına çatmış, anlaqlı, fiziki şəxslər, vəzifəli və hüquqi şəxslər ola bilər.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Aidiyyət: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inzibati tənbehetmə haqqında qərarı </a:t>
            </a:r>
            <a:r>
              <a:rPr lang="az-Latn-A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rayon (şəhər) məhkəmələri,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DİN və ya </a:t>
            </a:r>
            <a:r>
              <a:rPr lang="en-GB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Ekolo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en-GB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giya</a:t>
            </a:r>
            <a:r>
              <a:rPr lang="en-GB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en-GB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Təbii</a:t>
            </a:r>
            <a:r>
              <a:rPr lang="en-GB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Sərvətlər</a:t>
            </a:r>
            <a:r>
              <a:rPr lang="en-GB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Nazirliyi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nin</a:t>
            </a:r>
            <a:r>
              <a:rPr lang="en-GB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vəzifəli şəxsləri qəbul edə bilər.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01122" cy="2060848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İXM, maddə 266. İstehsalat və məişət tullantıları haqqında qanunvericiliyin pozulması</a:t>
            </a:r>
            <a:r>
              <a:rPr lang="az-Latn-AZ" b="1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88840"/>
            <a:ext cx="8643998" cy="417646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az-Latn-AZ" sz="1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Maddə 266. 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İstehsalat və məişət tullantıları haqqında </a:t>
            </a:r>
            <a:r>
              <a:rPr lang="az-Latn-AZ" sz="41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qanunveri-ciliyin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pozulması</a:t>
            </a:r>
            <a:endParaRPr lang="ru-RU" sz="4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4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266.3. 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Məişət tullantılarının tutum-</a:t>
            </a:r>
            <a:r>
              <a:rPr lang="az-Latn-AZ" sz="4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lardan</a:t>
            </a: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(urnalardan) kənar yerlərə atılmasına görə-</a:t>
            </a:r>
            <a:endParaRPr lang="ru-RU" sz="4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52"/>
            <a:ext cx="8572560" cy="642942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spcBef>
                <a:spcPct val="10000"/>
              </a:spcBef>
              <a:buNone/>
            </a:pP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 -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ətraf mühitin mühafizəsi və ekoloji təhlükəsizlik qaydalarının qorunmasıdır.</a:t>
            </a:r>
          </a:p>
          <a:p>
            <a:pPr marL="0" indent="0" algn="just">
              <a:buNone/>
            </a:pP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Obyektiv tərəf -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əhalinin həyat fəaliyyəti nəti-cəsində yaşayış yerlərində əmələ gələn əşya-lar, maddələr və  materialların tutumlardan (urnalardan) kənar yerlərə atılmasında, habelə </a:t>
            </a: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tutumların (urnaların) düzgün yerləşdirilmə-məsində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ifadə edilir.</a:t>
            </a:r>
            <a:endParaRPr lang="ru-RU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Subyektiv tərəf -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qəsdlə (birbaşa və ya dolayı) xarakterizə olunur.</a:t>
            </a:r>
            <a:endParaRPr lang="ru-RU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az-Latn-AZ" sz="3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 -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16 yaşına çatmış, anlaqlı, fiziki şəxslər, habelə vəzifəli və hüquqi şəxslər ola bilər.</a:t>
            </a:r>
          </a:p>
          <a:p>
            <a:pPr marL="0" indent="0" algn="just">
              <a:buNone/>
            </a:pPr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Aidiyyət: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inzibati tənbehetmə haqqında qərar DİN-in vəzifəli şəxsləri tərəfindən qəbul edilir.</a:t>
            </a:r>
            <a:endParaRPr lang="ru-RU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470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Mövzu 6. Mülkiyyət və təbiətdən istifadə qaydaları əleyhinə olan inzibati xətalara görə məsuliyyət</vt:lpstr>
      <vt:lpstr>Sual 1. Mülkiyyət əleyhinə olan inzibati xətalara görə məsuliyyət</vt:lpstr>
      <vt:lpstr>Слайд 3</vt:lpstr>
      <vt:lpstr>Слайд 4</vt:lpstr>
      <vt:lpstr>Sual 2. Təbiətdən istifadə qaydaları əleyhinə olan inzibati xətalara görə məsuliyyət</vt:lpstr>
      <vt:lpstr>Слайд 6</vt:lpstr>
      <vt:lpstr>Слайд 7</vt:lpstr>
      <vt:lpstr>İXM, maddə 266. İstehsalat və məişət tullantıları haqqında qanunvericiliyin pozulması 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Mövzu 5. Əhalinin sağlamlığı, mülkiyyət, təbiətdən istifadə və yol hərəkəti qaydaları  əleyhinə olan inzibati xətalara görə məsuliyyət</dc:title>
  <dc:creator>user</dc:creator>
  <cp:lastModifiedBy>Пользователь</cp:lastModifiedBy>
  <cp:revision>84</cp:revision>
  <dcterms:created xsi:type="dcterms:W3CDTF">2014-11-17T13:34:13Z</dcterms:created>
  <dcterms:modified xsi:type="dcterms:W3CDTF">2021-01-15T12:30:04Z</dcterms:modified>
</cp:coreProperties>
</file>