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69" r:id="rId8"/>
    <p:sldId id="268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806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az-Latn-AZ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övzu</a:t>
            </a:r>
            <a:r>
              <a:rPr lang="az-Latn-AZ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az-Latn-AZ" sz="3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az-Latn-AZ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mənəviyyat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</a:t>
            </a:r>
            <a:endParaRPr lang="ru-RU" sz="3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324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az-Latn-A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mənəviyyat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bati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İctimai </a:t>
            </a:r>
            <a:r>
              <a:rPr lang="az-Latn-AZ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 əleyhinə olan inzibati 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xətalar: </a:t>
            </a:r>
            <a:endParaRPr lang="az-Latn-AZ" sz="3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lvl="0" indent="-265113" algn="just"/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Dini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qurumların yaradılması və fəaliyyət 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qay-dasının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lvl="0" indent="-265113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Dini etiqad azadlığı haqqında qanunvericiliyin pozulması;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lvl="0" indent="-265113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Fövqəladə vəziyyət rejimi tələblərinin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pozulması;</a:t>
            </a:r>
          </a:p>
          <a:p>
            <a:pPr marL="265113" lvl="0" indent="-265113" algn="just"/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Dini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ekstremizm əleyhinə aparılan xüsusi əməliyyat zonasının hüquqi rejiminin tələblərinin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lvl="0" indent="-265113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Yaşayış məntəqələrində və xüsusi olaraq ayrıl-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mamış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yerlərdə, yaxud müəyyən edilmiş qaydanı pozmaqla odlu silahdan atəş açma;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lvl="0" indent="-265113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Məişət səs-küyünə qarşı mübarizə qaydalarının pozulması və s.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İXM, maddə </a:t>
            </a:r>
            <a:r>
              <a:rPr lang="az-Latn-AZ" sz="3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520. Yaşayış məntəqələrində və xüsusi olaraq ayrılmamış yerlərdə, yaxud müəyyən edilmiş qaydanı pozmaqla odlu silahdan atəş açma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Yaşayış </a:t>
            </a:r>
            <a:r>
              <a:rPr lang="az-Latn-AZ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məntəqələrində və </a:t>
            </a:r>
            <a:r>
              <a:rPr lang="az-Latn-AZ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</a:t>
            </a:r>
            <a:r>
              <a:rPr lang="az-Latn-AZ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-si </a:t>
            </a:r>
            <a:r>
              <a:rPr lang="az-Latn-AZ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olaraq ayrılmamış yerlərdə</a:t>
            </a:r>
            <a:r>
              <a:rPr lang="az-Latn-AZ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 </a:t>
            </a:r>
            <a:r>
              <a:rPr lang="az-Latn-AZ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 olaraq ayrılmış </a:t>
            </a:r>
            <a:r>
              <a:rPr lang="az-Latn-AZ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yer-lərdə </a:t>
            </a:r>
            <a:r>
              <a:rPr lang="az-Latn-AZ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edilmiş qaydanı pozmaqla</a:t>
            </a:r>
            <a:r>
              <a:rPr lang="az-Latn-AZ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odlu silahdan</a:t>
            </a:r>
            <a:r>
              <a:rPr lang="az-Latn-AZ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atəş açmağa görə-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5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534988" indent="-534988" algn="just">
              <a:lnSpc>
                <a:spcPct val="120000"/>
              </a:lnSpc>
              <a:buFont typeface="Wingdings" pitchFamily="2" charset="2"/>
              <a:buChar char="q"/>
              <a:tabLst>
                <a:tab pos="177800" algn="l"/>
              </a:tabLst>
            </a:pPr>
            <a:r>
              <a:rPr lang="az-Latn-A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mülki silah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özünümüdafiə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ov və </a:t>
            </a:r>
            <a:r>
              <a:rPr lang="az-Latn-AZ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id-manla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məşğul olma üçün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nəzər-də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az-Latn-AZ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tutulmuş silahdır;</a:t>
            </a:r>
          </a:p>
          <a:p>
            <a:pPr marL="534988" indent="-534988" algn="just">
              <a:lnSpc>
                <a:spcPct val="120000"/>
              </a:lnSpc>
              <a:buFont typeface="Wingdings" pitchFamily="2" charset="2"/>
              <a:buChar char="q"/>
              <a:tabLst>
                <a:tab pos="177800" algn="l"/>
              </a:tabLst>
            </a:pPr>
            <a:r>
              <a:rPr lang="az-Latn-AZ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odlu silah - 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barıtın və ya digər alışan maddələrin </a:t>
            </a:r>
            <a:r>
              <a:rPr lang="az-Latn-AZ" sz="43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yanmasından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yaranan enerji hesabına mərmisi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istiqamətlən-</a:t>
            </a:r>
            <a:r>
              <a:rPr lang="az-Latn-AZ" sz="4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miş</a:t>
            </a:r>
            <a:r>
              <a:rPr lang="az-Latn-AZ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hərəkət edərək </a:t>
            </a:r>
            <a:r>
              <a:rPr lang="az-Latn-AZ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məsafə-dən </a:t>
            </a:r>
            <a:r>
              <a:rPr lang="az-Latn-AZ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hədəfi mexaniki zədələmək və ya sıradan çıxarmaq təyinatına malik olan </a:t>
            </a:r>
            <a:r>
              <a:rPr lang="az-Latn-AZ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silahdır.</a:t>
            </a:r>
            <a:endParaRPr lang="az-Latn-AZ" sz="43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təhlükəsizlikdir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 tərəf: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 yaşayış məntəqələrində  və xüsusi olaraq ayrılmamış yerlərdə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odlu silahdan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atəş açma;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b) xüsusi olaraq ayrılmış yerlərdə müəyyən edilmiş qaydanı pozmaqla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odlu silahdan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atəş açma.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 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yaşına satmış, anlaqlı, fiziki şəxsdir.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 tərəf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 və ya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ehtiyatsızlıqla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xarakterizə olunur.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tənbeh etmə haqqında qərarı rayon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(şəhər) məhkəmələri və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səlahiyyətli subyektləri qəbul edə bilər.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mənəviyyat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az-Latn-AZ" sz="5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 mənəviyyat əleyhinə olan inzibati xətalar:</a:t>
            </a:r>
            <a:endParaRPr lang="ru-RU" sz="5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Yetkinlik </a:t>
            </a:r>
            <a:r>
              <a:rPr lang="az-Latn-AZ" sz="5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yaşına çatmayanın sərxoşluq vəziyyətinə </a:t>
            </a: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gətirilməsi;</a:t>
            </a:r>
            <a:endParaRPr lang="ru-RU" sz="5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Avaralıqla məşğul olma;</a:t>
            </a:r>
            <a:endParaRPr lang="ru-RU" sz="5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az-Latn-AZ" sz="5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Fahişəliklə </a:t>
            </a:r>
            <a:r>
              <a:rPr lang="az-Latn-AZ" sz="5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məşğul </a:t>
            </a: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olma;</a:t>
            </a:r>
            <a:endParaRPr lang="ru-RU" sz="5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lnSpc>
                <a:spcPct val="120000"/>
              </a:lnSpc>
            </a:pP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Qumar </a:t>
            </a:r>
            <a:r>
              <a:rPr lang="az-Latn-AZ" sz="5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oyununda iştirak </a:t>
            </a:r>
            <a:r>
              <a:rPr lang="az-Latn-AZ" sz="5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etmə.</a:t>
            </a:r>
            <a:endParaRPr lang="ru-RU" sz="5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chemeClr val="bg1"/>
                </a:solidFill>
              </a:rPr>
              <a:t/>
            </a:r>
            <a:br>
              <a:rPr lang="az-Latn-AZ" b="1" dirty="0" smtClean="0">
                <a:solidFill>
                  <a:schemeClr val="bg1"/>
                </a:solidFill>
              </a:rPr>
            </a:br>
            <a:r>
              <a:rPr lang="az-Latn-AZ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İXM, maddə </a:t>
            </a:r>
            <a:r>
              <a:rPr lang="az-Latn-AZ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525. Qumar oyununda iştirak etmə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Qumar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oyununda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iştirak etmə, yəni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qumar oynamağa görə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oyun ləvazimatı, habelə qumara qoyulmuş pul vəsaitləri və ya digər əmlak müsadirə edilməklə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 </a:t>
            </a:r>
            <a:r>
              <a:rPr lang="az-Latn-AZ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manatdan </a:t>
            </a:r>
            <a:r>
              <a:rPr lang="az-Latn-AZ" sz="2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600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manatadək məbləğdə cərimə edilir.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“Qumar </a:t>
            </a:r>
            <a:r>
              <a:rPr lang="az-Latn-AZ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oyunu”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az-Latn-A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pul </a:t>
            </a:r>
            <a:r>
              <a:rPr lang="az-Latn-AZ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vəsaitləri, maddi və sair nemət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(uduş) barəsində </a:t>
            </a:r>
            <a:r>
              <a:rPr lang="az-Latn-AZ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oynanılan və uduşu qeyri-müəyyənlikdən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ya </a:t>
            </a:r>
            <a:r>
              <a:rPr lang="az-Latn-AZ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təsadüfdən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asılı olan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oyundur.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mənəviy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atdır.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 tərəf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pul, şey və başqa sərvətlərlə </a:t>
            </a:r>
            <a:r>
              <a:rPr lang="az-Latn-A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qumar oynamaqda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ifadə olunur.</a:t>
            </a:r>
          </a:p>
          <a:p>
            <a:pPr marL="0" indent="0" algn="just">
              <a:buNone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yaşına çatmış, anlaqlı, fiziki şəxsdir.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 tərəf -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qəsdlə (düzünə) </a:t>
            </a:r>
            <a:r>
              <a:rPr lang="az-Latn-AZ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xarak-terizə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olunur.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</a:t>
            </a:r>
            <a:r>
              <a:rPr lang="az-Latn-AZ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tənbeh etmə </a:t>
            </a:r>
            <a:r>
              <a:rPr lang="az-Latn-AZ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-qında qərarı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rayon (şəhər) </a:t>
            </a:r>
            <a:r>
              <a:rPr lang="az-Latn-AZ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məhkə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-mələri qəbul edir.</a:t>
            </a:r>
            <a:endParaRPr lang="ru-RU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6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lient-7\Мои документы\Мои рисунки\IMG_1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1089600" cy="23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3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1. </a:t>
            </a: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az-Latn-A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z-Latn-AZ" sz="4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İctimai qayda əleyhinə olan inzibati xətalar:</a:t>
            </a:r>
            <a:endParaRPr lang="ru-RU" sz="41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tabLst>
                <a:tab pos="180975" algn="l"/>
              </a:tabLst>
            </a:pP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Xırda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xuliqanlıq</a:t>
            </a:r>
            <a:r>
              <a:rPr lang="az-Latn-AZ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tabLst>
                <a:tab pos="180975" algn="l"/>
              </a:tabLst>
            </a:pP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Avtoxuliqanlıq</a:t>
            </a:r>
            <a:r>
              <a:rPr lang="az-Latn-AZ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tabLst>
                <a:tab pos="180975" algn="l"/>
              </a:tabLst>
            </a:pP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Yetkinlik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yaşına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çatmayanların </a:t>
            </a:r>
            <a:r>
              <a:rPr lang="ru-RU" sz="4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xırda</a:t>
            </a:r>
            <a:r>
              <a:rPr lang="ru-RU" sz="4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xuliqanlığına</a:t>
            </a:r>
            <a:r>
              <a:rPr lang="ru-RU" sz="4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valideynlərinin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onları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əvəz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edən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şəxslərin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məsuliyyəti</a:t>
            </a:r>
            <a:r>
              <a:rPr lang="az-Latn-AZ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tabLst>
                <a:tab pos="180975" algn="l"/>
              </a:tabLst>
            </a:pP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Toplantıların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keçirilməsi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qaydasının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</a:t>
            </a:r>
            <a:r>
              <a:rPr lang="az-Latn-AZ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tabLst>
                <a:tab pos="180975" algn="l"/>
              </a:tabLst>
            </a:pP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4000" b="1" dirty="0" smtClean="0"/>
              <a:t/>
            </a:r>
            <a:br>
              <a:rPr lang="az-Latn-AZ" sz="4000" b="1" dirty="0" smtClean="0"/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İXM, maddə 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510. Xırda xuliqanlıq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Xırda </a:t>
            </a:r>
            <a:r>
              <a:rPr lang="az-Latn-AZ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xuliqanlıq, yəni ictimai qaydanı pozan,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lakin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fiziki şəxslər üzərində </a:t>
            </a:r>
            <a:r>
              <a:rPr lang="az-Latn-AZ" sz="3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zor tətbiq olunması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ilə </a:t>
            </a:r>
            <a:r>
              <a:rPr lang="az-Latn-AZ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belə </a:t>
            </a:r>
            <a:r>
              <a:rPr lang="az-Latn-AZ" sz="3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zorun tətbiq edilməsi hədəsi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ilə, </a:t>
            </a:r>
            <a:r>
              <a:rPr lang="az-Latn-AZ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yaxud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özgənin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əmlakının </a:t>
            </a:r>
            <a:r>
              <a:rPr lang="az-Latn-AZ" sz="3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məhv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edil-məsi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zədələnməsi ilə</a:t>
            </a:r>
            <a:r>
              <a:rPr lang="az-Latn-AZ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müşayiət edilməyən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hərəkətlərə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görə</a:t>
            </a:r>
            <a:endParaRPr lang="ru-RU" sz="3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az-Latn-AZ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 obyekt </a:t>
            </a: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qayda sahəsində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yaranan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münasibətlərdir.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obyekt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mənəviyyatdır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 tərəf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qaydanı pozan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müxtəlif hərəkətlərlə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xarakterizə edilir. 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yaşına çatmış, anlaqlı fiziki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şəxsdir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 tərəf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qəsdlə (düzünə) </a:t>
            </a:r>
            <a:r>
              <a:rPr lang="az-Latn-AZ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xarak-terizə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edilir. 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Aidiyyət:</a:t>
            </a:r>
            <a:r>
              <a:rPr lang="az-Latn-AZ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tənbeh etmə haqqında qərarı rayon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(ş) məhkəmələri və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DİN-</a:t>
            </a:r>
            <a:r>
              <a:rPr lang="az-Latn-AZ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səlahiyyətli subyektləri qəbul edə bilər.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7342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4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49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4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İXM</a:t>
            </a:r>
            <a:r>
              <a:rPr lang="az-Latn-AZ" sz="4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az-Latn-AZ" sz="4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maddə 511. </a:t>
            </a:r>
            <a:r>
              <a:rPr lang="az-Latn-AZ" sz="4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Avto</a:t>
            </a:r>
            <a:r>
              <a:rPr lang="az-Latn-AZ" sz="4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xuliqanlıq </a:t>
            </a:r>
            <a:r>
              <a:rPr lang="ru-RU" dirty="0">
                <a:latin typeface="Palatino Linotype" pitchFamily="18" charset="0"/>
              </a:rPr>
              <a:t/>
            </a:r>
            <a:br>
              <a:rPr lang="ru-RU" dirty="0">
                <a:latin typeface="Palatino Linotyp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511.1. Avtoxuliqanlıq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yəni 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sürücüsü tərəfindən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qaydanı və əhalinin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dincliyini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nümayişkaranə şəkildə pozan,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cəmiyyətə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açıqca hörmətsizlik ifadə edən, yol hərəkəti qaydalarının müxtəlif üsullarla davamlı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olaraq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 ilə </a:t>
            </a:r>
            <a:r>
              <a:rPr lang="az-Latn-AZ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müşa-yiət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olunan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qərəzli hərəkətlərə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görə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pPr marL="0" indent="0" algn="just">
              <a:buNone/>
            </a:pP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511.2.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Eyni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hərəkətlərin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inzibati tənbeh almış şəxs tərəfindən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tənbeh vermə haqqında qərar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qüvvəyə mindiyi gündən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 il ərzində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təkrar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törədilməsinə görə-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511.3. İXM-in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511.1-ci maddəsində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nə-zərdə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tutulmuş hərəkətlərin aşkar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su-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rətdə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iki və ya daha artıq nəqliyyat vasitəsi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iştirakı ilə </a:t>
            </a:r>
            <a:r>
              <a:rPr lang="az-Latn-A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sürət yarışı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təşkil edərək yolda müəyyən edilmiş hərəkət sürəti həddini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km/saatdan artıq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aş-maqla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törədilməsinə görə -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3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33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enixeber.com/includes/image.php/avtoxuliqanlara-b-d-x-b-rd3c778c7bb.jpg?width=260&amp;height=198&amp;cropratio=260:198&amp;image=/images/haberresim/avtoxuliqanlara-b-d-x-b-rd3c778c7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</a:t>
            </a:r>
            <a:r>
              <a:rPr lang="az-Latn-AZ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dır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ru-RU" sz="3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lavə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</a:t>
            </a:r>
            <a:r>
              <a:rPr lang="ru-RU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hərəkəti</a:t>
            </a:r>
            <a:r>
              <a:rPr lang="ru-RU" sz="3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qaydaları</a:t>
            </a:r>
            <a:r>
              <a:rPr lang="az-Latn-AZ" sz="35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dır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nəqliyyat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vasitəsinin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</a:t>
            </a:r>
            <a:r>
              <a:rPr lang="az-Latn-AZ" sz="3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rücüsü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hərəkəti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larının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müxtəlif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üsullarla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davamlı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olaraq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ilə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müşayiət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olunan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qərəzli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hərəkətlərdə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ifadə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olunur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yaşına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çatmış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anlaqlı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fiziki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şəxsdir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/v-in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sürücüsü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</a:t>
            </a:r>
            <a:r>
              <a:rPr lang="ru-RU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qəsdlə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düzünə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terizə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edilir</a:t>
            </a:r>
            <a:r>
              <a:rPr 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sz="3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Aidiyyət: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nbeh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etm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</a:t>
            </a:r>
            <a:r>
              <a:rPr lang="en-US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nda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qərarı rayon </a:t>
            </a:r>
            <a:r>
              <a:rPr lang="az-Latn-AZ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(ş) məhkəmələri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 edir.</a:t>
            </a:r>
            <a:endParaRPr lang="ru-RU" sz="3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622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Mövzu № 10. İctimai qayda, ictimai təhlükəsizlik və ictimai mənəviyyat əleyhinə olan inzibati xətalara görə məsuliyyət</vt:lpstr>
      <vt:lpstr> Sual 1. İctimai qayda əleyhinə olan inzibati xətalara görə məsuliyyət </vt:lpstr>
      <vt:lpstr> İXM, maddə 510. Xırda xuliqanlıq </vt:lpstr>
      <vt:lpstr>Презентация PowerPoint</vt:lpstr>
      <vt:lpstr> İXM, maddə 511. Avtoxuliqanlıq  </vt:lpstr>
      <vt:lpstr>Презентация PowerPoint</vt:lpstr>
      <vt:lpstr>Презентация PowerPoint</vt:lpstr>
      <vt:lpstr>Презентация PowerPoint</vt:lpstr>
      <vt:lpstr>Презентация PowerPoint</vt:lpstr>
      <vt:lpstr>  Sual 2. İctimai təhlükəsizlik əleyhinə olan inzibati xətalara görə məsuliyyət </vt:lpstr>
      <vt:lpstr> İXM, maddə 520. Yaşayış məntəqələrində və xüsusi olaraq ayrılmamış yerlərdə, yaxud müəyyən edilmiş qaydanı pozmaqla odlu silahdan atəş açma </vt:lpstr>
      <vt:lpstr>Презентация PowerPoint</vt:lpstr>
      <vt:lpstr>Презентация PowerPoint</vt:lpstr>
      <vt:lpstr> Sual 3. İctimai mənəviyyat əleyhinə olan inzibati xətalara görə məsuliyyət </vt:lpstr>
      <vt:lpstr> İXM, maddə 525. Qumar oyununda iştirak etmə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client-6</cp:lastModifiedBy>
  <cp:revision>24</cp:revision>
  <dcterms:modified xsi:type="dcterms:W3CDTF">2020-01-13T12:37:56Z</dcterms:modified>
</cp:coreProperties>
</file>