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2" r:id="rId3"/>
    <p:sldId id="277" r:id="rId4"/>
    <p:sldId id="273" r:id="rId5"/>
    <p:sldId id="274" r:id="rId6"/>
    <p:sldId id="276" r:id="rId7"/>
    <p:sldId id="275" r:id="rId8"/>
    <p:sldId id="278" r:id="rId9"/>
    <p:sldId id="279" r:id="rId10"/>
    <p:sldId id="280" r:id="rId11"/>
    <p:sldId id="269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4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58A4F-F5E4-4044-ABAB-D77D0225A91A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32856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4800" b="1" dirty="0" smtClean="0"/>
              <a:t/>
            </a:r>
            <a:br>
              <a:rPr lang="az-Latn-AZ" sz="4800" b="1" dirty="0" smtClean="0"/>
            </a:br>
            <a:r>
              <a:rPr lang="en-US" sz="4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Mövzu</a:t>
            </a:r>
            <a:r>
              <a:rPr lang="en-US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№ </a:t>
            </a:r>
            <a:r>
              <a:rPr lang="az-Latn-AZ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/2. </a:t>
            </a:r>
            <a:r>
              <a:rPr lang="az-Latn-AZ" sz="48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İnzibati </a:t>
            </a:r>
            <a:r>
              <a:rPr lang="az-Latn-AZ" sz="4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məsuliyyət və xəta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04864"/>
            <a:ext cx="8640960" cy="41764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ru-RU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41325" lvl="0" indent="-441325" algn="just">
              <a:buFont typeface="+mj-lt"/>
              <a:buAutoNum type="arabicPeriod"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 t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</a:t>
            </a:r>
            <a:r>
              <a:rPr lang="en-US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rkibi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element-lərinin 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anlayışı 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onların quruluşu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41325" lvl="0" indent="-441325" algn="just">
              <a:buFont typeface="+mj-lt"/>
              <a:buAutoNum type="arabicPeriod"/>
            </a:pP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</a:t>
            </a:r>
            <a:r>
              <a:rPr lang="ru-RU" sz="4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məsuliyyətdən</a:t>
            </a:r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azad</a:t>
            </a:r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etmə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4824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39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İnzibati xətanın subyektiv </a:t>
            </a:r>
            <a:r>
              <a:rPr lang="az-Latn-AZ" sz="39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tərəfinin anlayışı və quruluş elementləri</a:t>
            </a:r>
            <a:endParaRPr lang="ru-RU" sz="39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75252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az-Latn-AZ" sz="3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xətanın subyektiv tərəfi </a:t>
            </a: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şəxsin törətdiyi </a:t>
            </a:r>
            <a:r>
              <a:rPr lang="az-Latn-AZ" sz="3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hüquqazidd əmələ və onun zərərli </a:t>
            </a:r>
            <a:r>
              <a:rPr lang="az-Latn-AZ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nəticələrinə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daxili psixi münasibətidir.</a:t>
            </a:r>
            <a:endParaRPr lang="ru-RU" sz="3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Subyektiv tərəfin </a:t>
            </a:r>
            <a:r>
              <a:rPr lang="az-Latn-AZ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əsas 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elementi </a:t>
            </a:r>
            <a:r>
              <a:rPr lang="az-Latn-AZ" sz="3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təqsir (qəsd və ehtiyatsızlıq)</a:t>
            </a:r>
            <a:r>
              <a:rPr lang="az-Latn-AZ" sz="3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az-Latn-AZ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əlavə elementləri isə 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aşağıdakılardır</a:t>
            </a:r>
            <a:r>
              <a:rPr lang="az-Latn-AZ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ru-RU" sz="3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7800" lvl="0" indent="-177800" algn="just" fontAlgn="auto"/>
            <a:r>
              <a:rPr lang="az-Latn-AZ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emosional vəziyyət</a:t>
            </a:r>
            <a:r>
              <a:rPr lang="ru-RU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177800" lvl="0" indent="-177800" algn="just" fontAlgn="auto"/>
            <a:r>
              <a:rPr lang="az-Latn-AZ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motiv</a:t>
            </a:r>
            <a:r>
              <a:rPr lang="ru-RU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177800" lvl="0" indent="-177800" algn="just" fontAlgn="auto"/>
            <a:r>
              <a:rPr lang="az-Latn-AZ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məqsəd</a:t>
            </a:r>
            <a:r>
              <a:rPr lang="ru-RU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148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4624"/>
            <a:ext cx="8643998" cy="1669864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z-Latn-AZ" sz="4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3. </a:t>
            </a:r>
            <a:r>
              <a:rPr lang="en-US" sz="4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</a:t>
            </a:r>
            <a:r>
              <a:rPr lang="ru-RU" sz="47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məsuliyyətdən azad</a:t>
            </a:r>
            <a:r>
              <a:rPr lang="ru-RU" sz="4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7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etmə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57364"/>
            <a:ext cx="8715436" cy="4811996"/>
          </a:xfrm>
        </p:spPr>
        <p:txBody>
          <a:bodyPr>
            <a:normAutofit fontScale="92500" lnSpcReduction="20000"/>
          </a:bodyPr>
          <a:lstStyle/>
          <a:p>
            <a:pPr marL="0" indent="274638" algn="just">
              <a:spcBef>
                <a:spcPts val="0"/>
              </a:spcBef>
              <a:buNone/>
            </a:pP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xətalar qanunvericiliyi ilə inzibati məsuliyyəti </a:t>
            </a:r>
            <a:r>
              <a:rPr lang="az-Latn-AZ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istisna edən hal</a:t>
            </a:r>
            <a:r>
              <a:rPr lang="en-US" sz="35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lar</a:t>
            </a:r>
            <a:r>
              <a:rPr lang="az-Latn-AZ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aiddir:</a:t>
            </a:r>
            <a:endParaRPr lang="ru-RU" sz="3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0" indent="274638">
              <a:spcBef>
                <a:spcPts val="0"/>
              </a:spcBef>
            </a:pP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son zərurət;</a:t>
            </a:r>
            <a:endParaRPr lang="ru-RU" sz="35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0" indent="274638">
              <a:spcBef>
                <a:spcPts val="0"/>
              </a:spcBef>
            </a:pP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zəruri müdafiə;</a:t>
            </a:r>
            <a:endParaRPr lang="ru-RU" sz="35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0" indent="274638">
              <a:spcBef>
                <a:spcPts val="0"/>
              </a:spcBef>
            </a:pPr>
            <a:r>
              <a:rPr lang="az-Latn-AZ" sz="3500" strike="sngStrik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anlaqsızlıq.</a:t>
            </a:r>
          </a:p>
          <a:p>
            <a:pPr marL="0" lvl="0" indent="274638" algn="just">
              <a:spcBef>
                <a:spcPts val="0"/>
              </a:spcBef>
            </a:pPr>
            <a:r>
              <a:rPr lang="az-Latn-AZ" sz="3500" strike="sngStrik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 az əhəmiyyətli olduqda daha yüngül inzibati tənbeh tətbiq etmə və ya inzibati məsuliy-yətdən azadetmə.</a:t>
            </a:r>
            <a:endParaRPr lang="en-US" sz="3500" strike="sngStrik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0" indent="274638" algn="just">
              <a:spcBef>
                <a:spcPts val="0"/>
              </a:spcBef>
            </a:pPr>
            <a:r>
              <a:rPr lang="en-US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müddətin</a:t>
            </a:r>
            <a:r>
              <a:rPr lang="en-US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keçməsi</a:t>
            </a:r>
            <a:r>
              <a:rPr lang="en-US" sz="3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ilə</a:t>
            </a:r>
            <a:r>
              <a:rPr lang="en-US" sz="3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bağlı</a:t>
            </a:r>
            <a:r>
              <a:rPr lang="en-US" sz="3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inzibati </a:t>
            </a:r>
            <a:r>
              <a:rPr lang="en-US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məsuliyyətdən</a:t>
            </a:r>
            <a:r>
              <a:rPr lang="en-US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azad</a:t>
            </a:r>
            <a:r>
              <a:rPr lang="en-US" sz="3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etmə</a:t>
            </a: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lvl="0" indent="274638" algn="just">
              <a:spcBef>
                <a:spcPts val="0"/>
              </a:spcBef>
            </a:pP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</a:t>
            </a:r>
            <a:r>
              <a:rPr lang="en-US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ərər</a:t>
            </a:r>
            <a:r>
              <a:rPr lang="en-US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çəkmiş</a:t>
            </a:r>
            <a:r>
              <a:rPr lang="en-US" sz="3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şəxslə</a:t>
            </a:r>
            <a:r>
              <a:rPr lang="en-US" sz="3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barışmaqla</a:t>
            </a:r>
            <a:r>
              <a:rPr lang="en-US" sz="3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bağlı</a:t>
            </a:r>
            <a:r>
              <a:rPr lang="en-US" sz="3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məsuliyyətdən</a:t>
            </a:r>
            <a:r>
              <a:rPr lang="en-US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azad</a:t>
            </a:r>
            <a:r>
              <a:rPr lang="en-US" sz="3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etmə</a:t>
            </a: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en-US" sz="35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0" indent="274638" algn="just">
              <a:spcBef>
                <a:spcPts val="0"/>
              </a:spcBef>
            </a:pPr>
            <a:endParaRPr lang="en-US" sz="28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274638" algn="just"/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 marL="0" lvl="0" indent="274638" algn="just"/>
            <a:endParaRPr lang="ru-RU" sz="44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az-Latn-AZ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az-Latn-A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558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76872"/>
          </a:xfrm>
          <a:solidFill>
            <a:schemeClr val="tx1"/>
          </a:solidFill>
        </p:spPr>
        <p:txBody>
          <a:bodyPr>
            <a:noAutofit/>
          </a:bodyPr>
          <a:lstStyle/>
          <a:p>
            <a:pPr lvl="0"/>
            <a:r>
              <a:rPr lang="az-Latn-AZ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</a:t>
            </a:r>
            <a:r>
              <a:rPr lang="az-Latn-AZ" sz="4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məsuliyyətin </a:t>
            </a:r>
            <a:r>
              <a:rPr lang="az-Latn-AZ" sz="4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məh-dudlaşdırılması</a:t>
            </a:r>
            <a:r>
              <a:rPr lang="az-Latn-AZ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 fontScale="85000" lnSpcReduction="10000"/>
          </a:bodyPr>
          <a:lstStyle/>
          <a:p>
            <a:pPr marL="0" lvl="0" indent="0" algn="ctr">
              <a:buNone/>
            </a:pPr>
            <a:r>
              <a:rPr lang="az-Latn-AZ" sz="47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məsuliyyət məhdudlaş-dırılır:</a:t>
            </a:r>
          </a:p>
          <a:p>
            <a:pPr lvl="0" algn="just"/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xətanın subyektinə görə;</a:t>
            </a:r>
            <a:endParaRPr lang="ru-RU" sz="4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</a:t>
            </a:r>
            <a:r>
              <a:rPr lang="az-Latn-AZ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tənbehlərin tətbiq 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edilmə-sinə görə;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az-Latn-AZ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tənbehlərin 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icrasına görə.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7698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70892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1. 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</a:t>
            </a: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 t</a:t>
            </a:r>
            <a:r>
              <a:rPr lang="az-Latn-A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</a:t>
            </a:r>
            <a:r>
              <a:rPr lang="en-US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rkibi</a:t>
            </a: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elementlərinin </a:t>
            </a: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anlayışı və </a:t>
            </a:r>
            <a:r>
              <a:rPr lang="az-Latn-A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onların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quruluşu</a:t>
            </a:r>
            <a:r>
              <a:rPr lang="ru-RU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708920"/>
            <a:ext cx="8229600" cy="3733875"/>
          </a:xfrm>
        </p:spPr>
        <p:txBody>
          <a:bodyPr/>
          <a:lstStyle/>
          <a:p>
            <a:pPr marL="0" lvl="0" indent="0" algn="just">
              <a:buNone/>
            </a:pPr>
            <a:r>
              <a:rPr lang="az-Latn-AZ" sz="4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</a:t>
            </a:r>
            <a:r>
              <a:rPr lang="az-Latn-AZ" sz="4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xətanın </a:t>
            </a:r>
            <a:r>
              <a:rPr lang="az-Latn-AZ" sz="4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obyekti - </a:t>
            </a:r>
            <a:r>
              <a:rPr lang="az-Latn-AZ" sz="4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müxtəlif </a:t>
            </a:r>
            <a:r>
              <a:rPr lang="az-Latn-AZ" sz="4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 normaları</a:t>
            </a:r>
            <a:r>
              <a:rPr lang="az-Latn-AZ" sz="4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ilə nizamlanan və yalnız </a:t>
            </a:r>
            <a:r>
              <a:rPr lang="az-Latn-AZ" sz="4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az-Latn-AZ" sz="42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nzibati hüquq </a:t>
            </a:r>
            <a:r>
              <a:rPr lang="az-Latn-AZ" sz="42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normaları</a:t>
            </a: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ilə mühafizə olunan </a:t>
            </a:r>
            <a:r>
              <a:rPr lang="az-Latn-AZ" sz="4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 </a:t>
            </a:r>
            <a:r>
              <a:rPr lang="az-Latn-AZ" sz="4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münasibətlərdir</a:t>
            </a:r>
            <a:r>
              <a:rPr lang="ru-RU" sz="4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endParaRPr lang="ru-RU" sz="42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836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Прямая соединительная линия 75"/>
          <p:cNvCxnSpPr/>
          <p:nvPr/>
        </p:nvCxnSpPr>
        <p:spPr>
          <a:xfrm>
            <a:off x="6000760" y="4071942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6000760" y="4714884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6000760" y="3357562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8858280" y="4071942"/>
            <a:ext cx="14287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4574488" y="5486072"/>
            <a:ext cx="282363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428992" y="3500438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926747" y="24657"/>
            <a:ext cx="5072098" cy="715089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xətanın tərkibi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2000240"/>
            <a:ext cx="178595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3000372"/>
            <a:ext cx="150019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Ümumi 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3584018"/>
            <a:ext cx="150019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  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4155522"/>
            <a:ext cx="150019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Növlü  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4727026"/>
            <a:ext cx="150019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Bilavasitə   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679026" y="3607198"/>
            <a:ext cx="2500330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714480" y="3226828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714480" y="3726894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714480" y="4369836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714480" y="4869902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214546" y="2000240"/>
            <a:ext cx="178595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Obyektiv tərəf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85984" y="3000372"/>
            <a:ext cx="92869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Əməl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285984" y="3774048"/>
            <a:ext cx="92869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Nəticə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71867" y="3357562"/>
            <a:ext cx="114300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Səbəbli əlaqə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3214678" y="3214686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3286513" y="3357165"/>
            <a:ext cx="285752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714876" y="2000240"/>
            <a:ext cx="150019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929190" y="2988230"/>
            <a:ext cx="1070776" cy="6155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 şəxslər</a:t>
            </a:r>
            <a:endParaRPr lang="ru-RU" sz="1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822033" y="4139991"/>
            <a:ext cx="1035851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Fiziki şəxslər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214810" y="5631436"/>
            <a:ext cx="112514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Ümumi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572132" y="5631436"/>
            <a:ext cx="121444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786578" y="1956138"/>
            <a:ext cx="178595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Subyektiv tərəf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143636" y="3286124"/>
            <a:ext cx="92869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Qəsd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215206" y="3286124"/>
            <a:ext cx="164307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Ehtiyatsızlıq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071174" y="3916924"/>
            <a:ext cx="107259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Birbaşa 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143636" y="4572008"/>
            <a:ext cx="92869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Dolayı 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215206" y="3916924"/>
            <a:ext cx="164307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Özünəgüvənmə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215206" y="4643446"/>
            <a:ext cx="164307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Etinasızlıq 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0" name="Прямая со стрелкой 69"/>
          <p:cNvCxnSpPr/>
          <p:nvPr/>
        </p:nvCxnSpPr>
        <p:spPr>
          <a:xfrm rot="5400000">
            <a:off x="2536017" y="2678901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 rot="5400000">
            <a:off x="2654522" y="3571876"/>
            <a:ext cx="40434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4714876" y="5356238"/>
            <a:ext cx="135732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rot="5400000">
            <a:off x="5931810" y="5498214"/>
            <a:ext cx="282363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rot="5400000">
            <a:off x="5143901" y="5071677"/>
            <a:ext cx="571504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>
            <a:off x="4714876" y="3214686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>
            <a:off x="4714876" y="4357694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 rot="5400000">
            <a:off x="3715538" y="3357562"/>
            <a:ext cx="1999470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Прямая со стрелкой 119"/>
          <p:cNvCxnSpPr>
            <a:endCxn id="61" idx="0"/>
          </p:cNvCxnSpPr>
          <p:nvPr/>
        </p:nvCxnSpPr>
        <p:spPr>
          <a:xfrm flipH="1">
            <a:off x="6607983" y="2928932"/>
            <a:ext cx="535790" cy="357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Прямая со стрелкой 121"/>
          <p:cNvCxnSpPr/>
          <p:nvPr/>
        </p:nvCxnSpPr>
        <p:spPr>
          <a:xfrm rot="16200000" flipH="1">
            <a:off x="8393933" y="3036091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8179619" y="4107661"/>
            <a:ext cx="150019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0800000">
            <a:off x="8643966" y="3357562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>
            <a:endCxn id="66" idx="3"/>
          </p:cNvCxnSpPr>
          <p:nvPr/>
        </p:nvCxnSpPr>
        <p:spPr>
          <a:xfrm flipV="1">
            <a:off x="8857486" y="4828112"/>
            <a:ext cx="794" cy="304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5400000">
            <a:off x="5286380" y="4000504"/>
            <a:ext cx="142876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3214678" y="3929066"/>
            <a:ext cx="35719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>
            <a:stCxn id="3" idx="2"/>
            <a:endCxn id="4" idx="0"/>
          </p:cNvCxnSpPr>
          <p:nvPr/>
        </p:nvCxnSpPr>
        <p:spPr>
          <a:xfrm flipH="1">
            <a:off x="1107257" y="739746"/>
            <a:ext cx="3355539" cy="12604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>
            <a:stCxn id="3" idx="2"/>
            <a:endCxn id="37" idx="0"/>
          </p:cNvCxnSpPr>
          <p:nvPr/>
        </p:nvCxnSpPr>
        <p:spPr>
          <a:xfrm flipH="1">
            <a:off x="3107521" y="739746"/>
            <a:ext cx="1355275" cy="12604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>
            <a:stCxn id="3" idx="2"/>
            <a:endCxn id="48" idx="0"/>
          </p:cNvCxnSpPr>
          <p:nvPr/>
        </p:nvCxnSpPr>
        <p:spPr>
          <a:xfrm>
            <a:off x="4462796" y="739746"/>
            <a:ext cx="1002179" cy="12604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>
            <a:stCxn id="3" idx="2"/>
            <a:endCxn id="60" idx="0"/>
          </p:cNvCxnSpPr>
          <p:nvPr/>
        </p:nvCxnSpPr>
        <p:spPr>
          <a:xfrm>
            <a:off x="4462796" y="739746"/>
            <a:ext cx="3216757" cy="12163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5367739" y="4081069"/>
            <a:ext cx="157163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1000894" y="3356768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071670" y="2285992"/>
            <a:ext cx="14287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2071670" y="4357694"/>
            <a:ext cx="92869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YER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071670" y="4929198"/>
            <a:ext cx="92869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VAXT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 rot="5400000">
            <a:off x="1679158" y="5107396"/>
            <a:ext cx="785818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2071670" y="5429264"/>
            <a:ext cx="92869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ÜSUL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071669" y="5929330"/>
            <a:ext cx="103585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VASİTƏ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071669" y="6357958"/>
            <a:ext cx="103585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ŞƏRAİT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0" name="Прямая соединительная линия 99"/>
          <p:cNvCxnSpPr/>
          <p:nvPr/>
        </p:nvCxnSpPr>
        <p:spPr>
          <a:xfrm rot="5400000">
            <a:off x="1786315" y="6071809"/>
            <a:ext cx="571504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 rot="10800000" flipV="1">
            <a:off x="7150352" y="2738196"/>
            <a:ext cx="1357322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Təqsir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1" name="Прямая соединительная линия 120"/>
          <p:cNvCxnSpPr>
            <a:stCxn id="60" idx="2"/>
          </p:cNvCxnSpPr>
          <p:nvPr/>
        </p:nvCxnSpPr>
        <p:spPr>
          <a:xfrm flipV="1">
            <a:off x="7679553" y="2527645"/>
            <a:ext cx="35718" cy="748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 rot="10800000">
            <a:off x="8858248" y="4857760"/>
            <a:ext cx="7147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 rot="5400000">
            <a:off x="7500926" y="3857628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/>
          <p:nvPr/>
        </p:nvCxnSpPr>
        <p:spPr>
          <a:xfrm rot="5400000">
            <a:off x="7215206" y="3786190"/>
            <a:ext cx="342981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/>
          <p:cNvCxnSpPr/>
          <p:nvPr/>
        </p:nvCxnSpPr>
        <p:spPr>
          <a:xfrm>
            <a:off x="8572528" y="2071678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единительная линия 152"/>
          <p:cNvCxnSpPr/>
          <p:nvPr/>
        </p:nvCxnSpPr>
        <p:spPr>
          <a:xfrm rot="10800000">
            <a:off x="8072462" y="5500702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7643834" y="5286388"/>
            <a:ext cx="92869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Motiv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7" name="Прямая соединительная линия 156"/>
          <p:cNvCxnSpPr/>
          <p:nvPr/>
        </p:nvCxnSpPr>
        <p:spPr>
          <a:xfrm rot="5400000">
            <a:off x="8251069" y="6179351"/>
            <a:ext cx="13572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 rot="10800000">
            <a:off x="8143900" y="6143644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/>
          <p:nvPr/>
        </p:nvCxnSpPr>
        <p:spPr>
          <a:xfrm rot="10800000">
            <a:off x="7286644" y="5786454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7858148" y="6143644"/>
            <a:ext cx="107236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Məqsəd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4" name="Прямая соединительная линия 163"/>
          <p:cNvCxnSpPr/>
          <p:nvPr/>
        </p:nvCxnSpPr>
        <p:spPr>
          <a:xfrm rot="5400000">
            <a:off x="7108446" y="5964652"/>
            <a:ext cx="357190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5857884" y="6143644"/>
            <a:ext cx="185738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Emosional  vəziyyət 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39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 obyektinin növləri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92500" lnSpcReduction="20000"/>
          </a:bodyPr>
          <a:lstStyle/>
          <a:p>
            <a:pPr marL="355600" indent="-355600" algn="just">
              <a:buFont typeface="Wingdings" pitchFamily="2" charset="2"/>
              <a:buChar char="Ø"/>
            </a:pP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</a:t>
            </a:r>
            <a:r>
              <a:rPr lang="az-Latn-A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xətanın ümumi obyekti </a:t>
            </a: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müxtəlif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 nor­maları ilə tənzimlənən və inzibati hüquq normaları ilə </a:t>
            </a:r>
            <a:r>
              <a:rPr lang="az-Latn-AZ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mühafizə olunan ictimai münasibətlərdir</a:t>
            </a:r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</a:p>
          <a:p>
            <a:pPr marL="355600" indent="-355600" algn="just">
              <a:buFont typeface="Wingdings" pitchFamily="2" charset="2"/>
              <a:buChar char="Ø"/>
            </a:pP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</a:t>
            </a:r>
            <a:r>
              <a:rPr lang="az-Latn-A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xətanın xüsusi obyekti </a:t>
            </a: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ümumi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obyektin ayrılmaz və müstəqil hissəsini təşkil edən </a:t>
            </a:r>
            <a:r>
              <a:rPr lang="az-Latn-AZ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 münasibət­lərin bir hissəsidir</a:t>
            </a:r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endParaRPr lang="az-Latn-AZ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buFont typeface="Wingdings" pitchFamily="2" charset="2"/>
              <a:buChar char="Ø"/>
            </a:pP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</a:t>
            </a:r>
            <a:r>
              <a:rPr lang="az-Latn-A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xətanın növlü obyekti </a:t>
            </a: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obyektin </a:t>
            </a:r>
            <a:r>
              <a:rPr lang="az-Latn-AZ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bir qrupudur</a:t>
            </a:r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endParaRPr lang="az-Latn-AZ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buFont typeface="Wingdings" pitchFamily="2" charset="2"/>
              <a:buChar char="Ø"/>
            </a:pPr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</a:t>
            </a:r>
            <a:r>
              <a:rPr lang="az-Latn-A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xətanın bilavasitə obyekti </a:t>
            </a:r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xətanın törədilməsi nəticəsində </a:t>
            </a:r>
            <a:r>
              <a:rPr lang="az-Latn-A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bilavasitə ziyan çəkən ictimai </a:t>
            </a:r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münasi­bətlərdir</a:t>
            </a:r>
            <a:r>
              <a:rPr lang="ru-RU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9721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04864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</a:t>
            </a:r>
            <a:r>
              <a:rPr lang="az-Latn-A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xətanın obyektiv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tərəfinin anlayışı və onun quruluşu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10445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  <a:tabLst>
                <a:tab pos="177800" algn="l"/>
              </a:tabLst>
            </a:pPr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</a:t>
            </a:r>
            <a:r>
              <a:rPr lang="az-Latn-AZ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xətanın obyektiv tərəfi </a:t>
            </a:r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törədilən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</a:t>
            </a:r>
            <a:r>
              <a:rPr lang="az-Latn-AZ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xətanın xarici görünüşü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ya inzibati hüquq normaları ilə nəzərdə tutulan və inzibati xətanın </a:t>
            </a:r>
            <a:r>
              <a:rPr lang="az-Latn-AZ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xarici </a:t>
            </a:r>
            <a:r>
              <a:rPr lang="az-Latn-AZ" sz="4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görü-nüşünü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xarakterizə 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edən </a:t>
            </a:r>
            <a:r>
              <a:rPr lang="az-Latn-AZ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ele-mentlər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sistemidir</a:t>
            </a:r>
            <a:r>
              <a:rPr lang="ru-RU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534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00808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xətanın obyektiv tərəfinin quruluş elementləri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  <a:tabLst>
                <a:tab pos="177800" algn="l"/>
              </a:tabLst>
            </a:pPr>
            <a:r>
              <a:rPr lang="az-Latn-AZ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xətanın obyektiv tərəfinin quruluşuna aiddir</a:t>
            </a:r>
            <a:r>
              <a:rPr lang="ru-RU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marL="177800" lvl="0" indent="-177800" fontAlgn="auto">
              <a:tabLst>
                <a:tab pos="177800" algn="l"/>
              </a:tabLst>
            </a:pPr>
            <a:r>
              <a:rPr lang="az-Latn-AZ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 təhlükəli</a:t>
            </a:r>
            <a:r>
              <a:rPr lang="ru-RU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az-Latn-AZ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hüquqazidd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əməl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hərəkət və hərəkətsizlik</a:t>
            </a:r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);</a:t>
            </a:r>
          </a:p>
          <a:p>
            <a:pPr marL="177800" lvl="0" indent="-177800" fontAlgn="auto">
              <a:tabLst>
                <a:tab pos="177800" algn="l"/>
              </a:tabLst>
            </a:pP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bilavasitə səbəbli əlaqə</a:t>
            </a:r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177800" lvl="0" indent="-177800" fontAlgn="auto">
              <a:tabLst>
                <a:tab pos="177800" algn="l"/>
              </a:tabLst>
            </a:pP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nəticə</a:t>
            </a:r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177800" lvl="0" indent="-177800" fontAlgn="auto">
              <a:tabLst>
                <a:tab pos="177800" algn="l"/>
              </a:tabLst>
            </a:pPr>
            <a:r>
              <a:rPr lang="az-Latn-AZ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yer</a:t>
            </a:r>
            <a:r>
              <a:rPr lang="ru-RU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r>
              <a:rPr lang="az-Latn-AZ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vaxt</a:t>
            </a:r>
            <a:r>
              <a:rPr lang="ru-RU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r>
              <a:rPr lang="az-Latn-AZ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üsul</a:t>
            </a:r>
            <a:r>
              <a:rPr lang="ru-RU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r>
              <a:rPr lang="az-Latn-AZ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vasitə</a:t>
            </a:r>
            <a:r>
              <a:rPr lang="ru-RU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r>
              <a:rPr lang="az-Latn-AZ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şərait</a:t>
            </a:r>
            <a:r>
              <a:rPr lang="ru-RU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99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76872"/>
          </a:xfrm>
          <a:solidFill>
            <a:schemeClr val="bg2">
              <a:lumMod val="10000"/>
            </a:schemeClr>
          </a:solidFill>
        </p:spPr>
        <p:txBody>
          <a:bodyPr>
            <a:noAutofit/>
          </a:bodyPr>
          <a:lstStyle/>
          <a:p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</a:t>
            </a:r>
            <a:r>
              <a:rPr lang="en-US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nzibati</a:t>
            </a:r>
            <a:r>
              <a:rPr lang="en-US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xətaların</a:t>
            </a:r>
            <a:r>
              <a:rPr 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növləri</a:t>
            </a: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(i</a:t>
            </a:r>
            <a:r>
              <a:rPr lang="en-US" sz="3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ctimai</a:t>
            </a:r>
            <a:r>
              <a:rPr lang="en-US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təhlükəli</a:t>
            </a:r>
            <a:r>
              <a:rPr 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əməlin</a:t>
            </a:r>
            <a:r>
              <a:rPr 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məzmun</a:t>
            </a: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</a:t>
            </a:r>
            <a:r>
              <a:rPr lang="en-US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xarakteri</a:t>
            </a: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 görə)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032448"/>
          </a:xfrm>
        </p:spPr>
        <p:txBody>
          <a:bodyPr>
            <a:normAutofit/>
          </a:bodyPr>
          <a:lstStyle/>
          <a:p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</a:t>
            </a:r>
            <a:r>
              <a:rPr lang="en-US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ormal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tərkibli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xətalar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</a:t>
            </a:r>
            <a:r>
              <a:rPr lang="en-US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addi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tərkibli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xətalar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FTİX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</a:t>
            </a: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ƏMƏL = </a:t>
            </a:r>
            <a:r>
              <a:rPr 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MƏSULİYYƏT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MTİX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ƏMƏL</a:t>
            </a: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</a:t>
            </a: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BİLAVASİTƏ 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SƏBƏBLİ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ƏLAQƏ</a:t>
            </a: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</a:t>
            </a: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NƏTİCƏ</a:t>
            </a: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</a:t>
            </a: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MƏSULİYYƏT</a:t>
            </a:r>
            <a:endParaRPr lang="en-US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88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8884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az-Latn-A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 subyektinin anlayışı və onun növləri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8884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z-Latn-AZ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</a:t>
            </a: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nzibati </a:t>
            </a:r>
            <a:r>
              <a:rPr lang="az-Latn-AZ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xətanın subyekti </a:t>
            </a: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xətanı törədən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qanunla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müəyyən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edilmiş yaş həddinə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çatmış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anlaqlı fiziki şəxs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(o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cümlədən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də </a:t>
            </a: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vəzifəli şəxslər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 və ya </a:t>
            </a:r>
            <a:r>
              <a:rPr lang="az-Latn-AZ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hüquq </a:t>
            </a:r>
            <a:r>
              <a:rPr lang="az-Latn-AZ" sz="36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sub-yektliyinə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malik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olan </a:t>
            </a: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 şəxsdir</a:t>
            </a:r>
            <a:r>
              <a:rPr lang="en-US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36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17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72816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az-Latn-A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 </a:t>
            </a:r>
            <a:r>
              <a:rPr lang="az-Latn-A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subyektinin</a:t>
            </a: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az-Latn-A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fiziki şəxslərin</a:t>
            </a: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növləri</a:t>
            </a: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az-Latn-AZ" sz="3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İnzibati </a:t>
            </a:r>
            <a:r>
              <a:rPr lang="az-Latn-AZ" sz="3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xəta </a:t>
            </a:r>
            <a:r>
              <a:rPr lang="az-Latn-AZ" sz="3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subyektinin</a:t>
            </a:r>
            <a:r>
              <a:rPr lang="en-US" sz="3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az-Latn-AZ" sz="3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fiziki şəxslərin</a:t>
            </a:r>
            <a:r>
              <a:rPr lang="en-US" sz="3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az-Latn-AZ" sz="3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iki növü </a:t>
            </a:r>
            <a:r>
              <a:rPr lang="az-Latn-AZ" sz="3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fərqləndirilir:</a:t>
            </a:r>
          </a:p>
          <a:p>
            <a:pPr algn="just"/>
            <a:r>
              <a:rPr lang="az-Latn-AZ" sz="3400" b="1" i="1" u="sng" dirty="0" smtClean="0">
                <a:latin typeface="Arial" pitchFamily="34" charset="0"/>
                <a:cs typeface="Arial" pitchFamily="34" charset="0"/>
              </a:rPr>
              <a:t>Ümumi </a:t>
            </a:r>
            <a:r>
              <a:rPr lang="az-Latn-AZ" sz="3400" b="1" i="1" u="sng" dirty="0">
                <a:latin typeface="Arial" pitchFamily="34" charset="0"/>
                <a:cs typeface="Arial" pitchFamily="34" charset="0"/>
              </a:rPr>
              <a:t>subyektlər</a:t>
            </a:r>
            <a:r>
              <a:rPr lang="en-US" sz="3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az-Latn-AZ" sz="3400" b="1" i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34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 </a:t>
            </a:r>
            <a:r>
              <a:rPr lang="az-Latn-AZ" sz="3400" b="1" i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yaşına çatmış</a:t>
            </a:r>
            <a:r>
              <a:rPr lang="en-US" sz="3400" b="1" i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az-Latn-AZ" sz="3400" b="1" i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anlaqlı</a:t>
            </a:r>
            <a:r>
              <a:rPr lang="en-US" sz="3400" b="1" i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az-Latn-AZ" sz="3400" b="1" i="1" dirty="0">
                <a:latin typeface="Arial" pitchFamily="34" charset="0"/>
                <a:cs typeface="Arial" pitchFamily="34" charset="0"/>
              </a:rPr>
              <a:t>fiziki şəxslərdir</a:t>
            </a:r>
            <a:r>
              <a:rPr lang="en-US" sz="3400" b="1" i="1" dirty="0">
                <a:latin typeface="Arial" pitchFamily="34" charset="0"/>
                <a:cs typeface="Arial" pitchFamily="34" charset="0"/>
              </a:rPr>
              <a:t>;</a:t>
            </a:r>
            <a:endParaRPr lang="ru-RU" sz="3400" b="1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az-Latn-AZ" sz="3400" b="1" i="1" u="sng" dirty="0">
                <a:latin typeface="Arial" pitchFamily="34" charset="0"/>
                <a:cs typeface="Arial" pitchFamily="34" charset="0"/>
              </a:rPr>
              <a:t>Xüsusi subyektlər</a:t>
            </a:r>
            <a:r>
              <a:rPr lang="az-Latn-AZ" sz="3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az-Latn-AZ" sz="3400" b="1" i="1" dirty="0" smtClean="0">
                <a:latin typeface="Arial" pitchFamily="34" charset="0"/>
                <a:cs typeface="Arial" pitchFamily="34" charset="0"/>
              </a:rPr>
              <a:t>- yuxarıda </a:t>
            </a:r>
            <a:r>
              <a:rPr lang="az-Latn-AZ" sz="3400" b="1" i="1" dirty="0" err="1" smtClean="0">
                <a:latin typeface="Arial" pitchFamily="34" charset="0"/>
                <a:cs typeface="Arial" pitchFamily="34" charset="0"/>
              </a:rPr>
              <a:t>gös-tərilən</a:t>
            </a:r>
            <a:r>
              <a:rPr lang="az-Latn-AZ" sz="3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z-Latn-AZ" sz="3400" b="1" i="1" dirty="0">
                <a:latin typeface="Arial" pitchFamily="34" charset="0"/>
                <a:cs typeface="Arial" pitchFamily="34" charset="0"/>
              </a:rPr>
              <a:t>əlamətlərdən</a:t>
            </a:r>
            <a:r>
              <a:rPr lang="en-US" sz="3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az-Latn-AZ" sz="34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əlavə </a:t>
            </a:r>
            <a:r>
              <a:rPr lang="az-Latn-AZ" sz="3400" b="1" i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digər </a:t>
            </a:r>
            <a:r>
              <a:rPr lang="az-Latn-AZ" sz="3400" b="1" i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xü-susiyyətlərə</a:t>
            </a:r>
            <a:r>
              <a:rPr lang="az-Latn-AZ" sz="3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z-Latn-AZ" sz="3400" b="1" i="1" dirty="0">
                <a:latin typeface="Arial" pitchFamily="34" charset="0"/>
                <a:cs typeface="Arial" pitchFamily="34" charset="0"/>
              </a:rPr>
              <a:t>malik olan fiziki </a:t>
            </a:r>
            <a:r>
              <a:rPr lang="az-Latn-AZ" sz="3400" b="1" i="1" dirty="0" smtClean="0">
                <a:latin typeface="Arial" pitchFamily="34" charset="0"/>
                <a:cs typeface="Arial" pitchFamily="34" charset="0"/>
              </a:rPr>
              <a:t>şəxs-</a:t>
            </a:r>
            <a:r>
              <a:rPr lang="az-Latn-AZ" sz="3400" b="1" i="1" dirty="0" err="1" smtClean="0">
                <a:latin typeface="Arial" pitchFamily="34" charset="0"/>
                <a:cs typeface="Arial" pitchFamily="34" charset="0"/>
              </a:rPr>
              <a:t>lərdir</a:t>
            </a:r>
            <a:r>
              <a:rPr lang="en-US" sz="3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dirty="0">
                <a:latin typeface="Arial" pitchFamily="34" charset="0"/>
                <a:cs typeface="Arial" pitchFamily="34" charset="0"/>
              </a:rPr>
              <a:t>(</a:t>
            </a:r>
            <a:r>
              <a:rPr lang="az-Latn-AZ" sz="3400" b="1" i="1" u="sng" dirty="0">
                <a:latin typeface="Arial" pitchFamily="34" charset="0"/>
                <a:cs typeface="Arial" pitchFamily="34" charset="0"/>
              </a:rPr>
              <a:t>vəzifəli şəxs</a:t>
            </a:r>
            <a:r>
              <a:rPr lang="en-US" sz="3400" b="1" i="1" u="sng" dirty="0">
                <a:latin typeface="Arial" pitchFamily="34" charset="0"/>
                <a:cs typeface="Arial" pitchFamily="34" charset="0"/>
              </a:rPr>
              <a:t>, </a:t>
            </a:r>
            <a:r>
              <a:rPr lang="az-Latn-AZ" sz="3400" b="1" i="1" u="sng" dirty="0">
                <a:latin typeface="Arial" pitchFamily="34" charset="0"/>
                <a:cs typeface="Arial" pitchFamily="34" charset="0"/>
              </a:rPr>
              <a:t>sürücü</a:t>
            </a:r>
            <a:r>
              <a:rPr lang="en-US" sz="3400" b="1" i="1" u="sng" dirty="0">
                <a:latin typeface="Arial" pitchFamily="34" charset="0"/>
                <a:cs typeface="Arial" pitchFamily="34" charset="0"/>
              </a:rPr>
              <a:t>, </a:t>
            </a:r>
            <a:r>
              <a:rPr lang="az-Latn-AZ" sz="3400" b="1" i="1" u="sng" dirty="0">
                <a:latin typeface="Arial" pitchFamily="34" charset="0"/>
                <a:cs typeface="Arial" pitchFamily="34" charset="0"/>
              </a:rPr>
              <a:t>hərbi vəzifəli şəxs</a:t>
            </a:r>
            <a:r>
              <a:rPr lang="en-US" sz="3400" b="1" i="1" dirty="0">
                <a:latin typeface="Arial" pitchFamily="34" charset="0"/>
                <a:cs typeface="Arial" pitchFamily="34" charset="0"/>
              </a:rPr>
              <a:t>).</a:t>
            </a:r>
            <a:endParaRPr lang="ru-RU" sz="3400" b="1" i="1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33449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472</Words>
  <Application>Microsoft Office PowerPoint</Application>
  <PresentationFormat>Экран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Mövzu № 2/2. İnzibati məsuliyyət və xəta </vt:lpstr>
      <vt:lpstr> Sual 1. İnzibati xəta tərkibi  elementlərinin anlayışı və onların quruluşu </vt:lpstr>
      <vt:lpstr>Презентация PowerPoint</vt:lpstr>
      <vt:lpstr>İnzibati xəta obyektinin növləri</vt:lpstr>
      <vt:lpstr>İnzibati xətanın obyektiv tərəfinin anlayışı və onun quruluşu</vt:lpstr>
      <vt:lpstr>İnzibati xətanın obyektiv tərəfinin quruluş elementləri</vt:lpstr>
      <vt:lpstr>İnzibati xətaların növləri (ictimai təhlükəli əməlin məzmun və xarakterinə görə)</vt:lpstr>
      <vt:lpstr>İnzibati xəta subyektinin anlayışı və onun növləri</vt:lpstr>
      <vt:lpstr>İnzibati xəta subyektinin (fiziki şəxslərin) növləri</vt:lpstr>
      <vt:lpstr>İnzibati xətanın subyektiv tərəfinin anlayışı və quruluş elementləri</vt:lpstr>
      <vt:lpstr> Sual 3. İnzibati məsuliyyətdən azad etmə </vt:lpstr>
      <vt:lpstr> İnzibati məsuliyyətin məh-dudlaşdırılması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Mövzu № 2. İnzibati məsuliyyət və inzibati xəta </dc:title>
  <dc:creator>user</dc:creator>
  <cp:lastModifiedBy>client-6</cp:lastModifiedBy>
  <cp:revision>47</cp:revision>
  <dcterms:created xsi:type="dcterms:W3CDTF">2015-02-23T07:35:41Z</dcterms:created>
  <dcterms:modified xsi:type="dcterms:W3CDTF">2020-02-20T10:40:11Z</dcterms:modified>
</cp:coreProperties>
</file>