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6" r:id="rId2"/>
    <p:sldId id="258" r:id="rId3"/>
    <p:sldId id="267" r:id="rId4"/>
    <p:sldId id="268" r:id="rId5"/>
    <p:sldId id="264" r:id="rId6"/>
    <p:sldId id="265" r:id="rId7"/>
    <p:sldId id="269" r:id="rId8"/>
    <p:sldId id="271" r:id="rId9"/>
    <p:sldId id="270" r:id="rId10"/>
    <p:sldId id="273" r:id="rId11"/>
    <p:sldId id="27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50" autoAdjust="0"/>
    <p:restoredTop sz="94660"/>
  </p:normalViewPr>
  <p:slideViewPr>
    <p:cSldViewPr>
      <p:cViewPr varScale="1">
        <p:scale>
          <a:sx n="80" d="100"/>
          <a:sy n="80" d="100"/>
        </p:scale>
        <p:origin x="-37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4EBF3E-4FF9-4EA2-8DF7-72141E175D04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56402F-F750-49BD-BBA4-5F8EED4BED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7196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204864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az-Latn-AZ" sz="41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Mövzu </a:t>
            </a:r>
            <a:r>
              <a:rPr lang="az-Latn-AZ" sz="41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№ 5</a:t>
            </a:r>
            <a:r>
              <a:rPr lang="en-US" sz="41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az-Latn-AZ" sz="41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az-Latn-AZ" sz="41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İnzibati xətalar haqqında işlər üzrə icraatın təmin edilməsi tədbirlərinin tətbiq edilməsi</a:t>
            </a:r>
            <a:r>
              <a:rPr lang="ru-RU" sz="4100" i="1" dirty="0">
                <a:latin typeface="Arial" pitchFamily="34" charset="0"/>
                <a:cs typeface="Arial" pitchFamily="34" charset="0"/>
              </a:rPr>
              <a:t/>
            </a:r>
            <a:br>
              <a:rPr lang="ru-RU" sz="4100" i="1" dirty="0">
                <a:latin typeface="Arial" pitchFamily="34" charset="0"/>
                <a:cs typeface="Arial" pitchFamily="34" charset="0"/>
              </a:rPr>
            </a:br>
            <a:endParaRPr lang="ru-RU" sz="41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392488"/>
          </a:xfrm>
        </p:spPr>
        <p:txBody>
          <a:bodyPr>
            <a:normAutofit/>
          </a:bodyPr>
          <a:lstStyle/>
          <a:p>
            <a:pPr marL="0" indent="0" algn="ctr" fontAlgn="auto">
              <a:buNone/>
            </a:pPr>
            <a:r>
              <a:rPr lang="az-Latn-AZ" sz="39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</a:t>
            </a:r>
            <a:r>
              <a:rPr lang="az-Latn-AZ" sz="39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Plan</a:t>
            </a:r>
            <a:r>
              <a:rPr lang="az-Latn-AZ" sz="39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endParaRPr lang="ru-RU" sz="39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4988" lvl="0" indent="-534988" algn="just" fontAlgn="auto">
              <a:buFont typeface="+mj-lt"/>
              <a:buAutoNum type="arabicPeriod"/>
            </a:pPr>
            <a:r>
              <a:rPr lang="az-Latn-AZ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İXHİüİ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-də əşya </a:t>
            </a:r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sənədlər 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barə-sində </a:t>
            </a:r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tətbiq edilən təmin etmə tədbirləri.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4988" lvl="0" indent="-534988" algn="just" fontAlgn="auto">
              <a:buFont typeface="+mj-lt"/>
              <a:buAutoNum type="arabicPeriod"/>
            </a:pPr>
            <a:r>
              <a:rPr lang="az-Latn-AZ" sz="3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İXHİüİ</a:t>
            </a:r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-də</a:t>
            </a:r>
            <a:r>
              <a:rPr lang="az-Latn-AZ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nəq­liyyat </a:t>
            </a:r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vasitələri 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barə-sində </a:t>
            </a:r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tətbiq edilən təmin etmə təd­birləri.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lvl="0" indent="-514350" algn="just" fontAlgn="auto">
              <a:buFont typeface="+mj-lt"/>
              <a:buAutoNum type="arabicPeriod"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53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84784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r>
              <a:rPr lang="az-Latn-AZ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/>
            </a:r>
            <a:br>
              <a:rPr lang="az-Latn-AZ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N</a:t>
            </a:r>
            <a:r>
              <a:rPr lang="en-U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/V-</a:t>
            </a:r>
            <a:r>
              <a:rPr lang="en-US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ni</a:t>
            </a:r>
            <a:r>
              <a:rPr lang="en-U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saxlama</a:t>
            </a:r>
            <a:r>
              <a:rPr lang="en-US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/>
            </a:r>
            <a:br>
              <a:rPr lang="en-US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az-Latn-AZ" sz="39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N</a:t>
            </a:r>
            <a:r>
              <a:rPr lang="en-US" sz="39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/V-nin </a:t>
            </a:r>
            <a:r>
              <a:rPr lang="az-Latn-AZ" sz="39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saxla</a:t>
            </a:r>
            <a:r>
              <a:rPr lang="en-US" sz="39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n</a:t>
            </a:r>
            <a:r>
              <a:rPr lang="az-Latn-AZ" sz="39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ma</a:t>
            </a:r>
            <a:r>
              <a:rPr lang="en-US" sz="39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s</a:t>
            </a:r>
            <a:r>
              <a:rPr lang="az-Latn-AZ" sz="39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ı hallarına aiddir:</a:t>
            </a:r>
          </a:p>
          <a:p>
            <a:pPr marL="0" indent="0">
              <a:buFont typeface="Wingdings" pitchFamily="2" charset="2"/>
              <a:buChar char="q"/>
              <a:tabLst>
                <a:tab pos="534988" algn="l"/>
              </a:tabLst>
            </a:pP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/V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-in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idarə olunmasından kənarlaşdırma 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halları olduqda;</a:t>
            </a:r>
            <a:endParaRPr lang="az-Latn-AZ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Times New Roman"/>
              <a:cs typeface="Arial" pitchFamily="34" charset="0"/>
            </a:endParaRPr>
          </a:p>
          <a:p>
            <a:pPr marL="0" indent="0">
              <a:buFont typeface="Wingdings" pitchFamily="2" charset="2"/>
              <a:buChar char="q"/>
              <a:tabLst>
                <a:tab pos="534988" algn="l"/>
              </a:tabLst>
            </a:pP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Dayanma qaydaları pozulduqda;</a:t>
            </a:r>
          </a:p>
          <a:p>
            <a:pPr marL="0" indent="0" algn="just">
              <a:buFont typeface="Wingdings" pitchFamily="2" charset="2"/>
              <a:buChar char="q"/>
              <a:tabLst>
                <a:tab pos="534988" algn="l"/>
              </a:tabLst>
            </a:pP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Durma qaydalarını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 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pozulduqda;</a:t>
            </a:r>
          </a:p>
          <a:p>
            <a:pPr marL="0" indent="0" algn="just">
              <a:buFont typeface="Wingdings" pitchFamily="2" charset="2"/>
              <a:buChar char="q"/>
              <a:tabLst>
                <a:tab pos="534988" algn="l"/>
              </a:tabLst>
            </a:pP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Yol 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hərəkəti qaydaları əleyhinə olan 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xətalar 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haqqında işlər üzrə sənədləri ünvan 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sahibinə 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onun yaşadığı, yaxud 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işlədiyi 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yer üzrə tapılmaması və onunla birlikdə yaşayan 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yetkinlik 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yaşına çatmış ailə 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üzvlərinin 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olmaması </a:t>
            </a:r>
            <a:r>
              <a:rPr lang="az-Latn-AZ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səbə-bindən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10 </a:t>
            </a:r>
            <a:r>
              <a:rPr lang="az-Latn-AZ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gün </a:t>
            </a:r>
            <a:r>
              <a:rPr lang="az-Latn-A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müddətində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çatdırmaq mümkün olma</a:t>
            </a:r>
            <a:r>
              <a:rPr lang="az-Latn-AZ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dıqda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həmin 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sənədlərin surətinin verilməsi məqsədi 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ilə).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buFont typeface="Wingdings" pitchFamily="2" charset="2"/>
              <a:buChar char="q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1109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 fontScale="90000"/>
          </a:bodyPr>
          <a:lstStyle/>
          <a:p>
            <a:r>
              <a:rPr lang="az-Latn-AZ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r>
              <a:rPr lang="en-US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/V-in </a:t>
            </a:r>
            <a: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istismarının </a:t>
            </a:r>
            <a:r>
              <a:rPr lang="az-Latn-AZ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qadağan </a:t>
            </a:r>
            <a: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edilməsi</a:t>
            </a:r>
            <a:r>
              <a:rPr lang="en-US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hallar</a:t>
            </a:r>
            <a:r>
              <a:rPr lang="az-Latn-AZ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ı</a:t>
            </a:r>
            <a:endParaRPr lang="ru-RU" sz="40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z-Latn-AZ" sz="2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r>
              <a:rPr lang="en-US" sz="2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/V-in </a:t>
            </a:r>
            <a:r>
              <a:rPr lang="az-Latn-AZ" sz="2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2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istismarının </a:t>
            </a:r>
            <a:r>
              <a:rPr lang="az-Latn-AZ" sz="2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qadağan edilməsi hallarına daxildir:</a:t>
            </a:r>
          </a:p>
          <a:p>
            <a:pPr algn="just">
              <a:buFont typeface="Wingdings" pitchFamily="2" charset="2"/>
              <a:buChar char="§"/>
            </a:pPr>
            <a:r>
              <a:rPr lang="az-Latn-AZ" sz="2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tormoz </a:t>
            </a:r>
            <a:r>
              <a:rPr lang="az-Latn-AZ" sz="2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sistemi</a:t>
            </a:r>
            <a:r>
              <a:rPr lang="az-Latn-AZ" sz="2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2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ya</a:t>
            </a:r>
            <a:r>
              <a:rPr lang="az-Latn-AZ" sz="2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2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sükan idarə </a:t>
            </a:r>
            <a:r>
              <a:rPr lang="az-Latn-AZ" sz="2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mexanizminin</a:t>
            </a:r>
            <a:r>
              <a:rPr lang="az-Latn-AZ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nasazlığı;</a:t>
            </a:r>
          </a:p>
          <a:p>
            <a:pPr algn="just">
              <a:buFont typeface="Wingdings" pitchFamily="2" charset="2"/>
              <a:buChar char="§"/>
            </a:pPr>
            <a:r>
              <a:rPr lang="az-Latn-AZ" sz="2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xarici </a:t>
            </a:r>
            <a:r>
              <a:rPr lang="az-Latn-AZ" sz="2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işıq </a:t>
            </a:r>
            <a:r>
              <a:rPr lang="az-Latn-AZ" sz="2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cihazları</a:t>
            </a:r>
            <a:r>
              <a:rPr lang="az-Latn-AZ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2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ya</a:t>
            </a:r>
            <a:r>
              <a:rPr lang="az-Latn-AZ" sz="2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2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qabaq şüşənin şüşə </a:t>
            </a:r>
            <a:r>
              <a:rPr lang="az-Latn-AZ" sz="26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silgəclərinin</a:t>
            </a:r>
            <a:r>
              <a:rPr lang="az-Latn-AZ" sz="2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2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nasazlığı</a:t>
            </a:r>
            <a:r>
              <a:rPr lang="az-Latn-AZ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algn="just">
              <a:buFont typeface="Wingdings" pitchFamily="2" charset="2"/>
              <a:buChar char="§"/>
            </a:pPr>
            <a:r>
              <a:rPr lang="az-Latn-AZ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2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şüşəyuyanların</a:t>
            </a:r>
            <a:r>
              <a:rPr lang="az-Latn-AZ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2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ya </a:t>
            </a:r>
            <a:r>
              <a:rPr lang="az-Latn-AZ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təkərlə </a:t>
            </a:r>
            <a:r>
              <a:rPr lang="az-Latn-AZ" sz="2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</a:t>
            </a:r>
            <a:r>
              <a:rPr lang="az-Latn-AZ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şinlərin nasazlığı;</a:t>
            </a:r>
          </a:p>
          <a:p>
            <a:pPr algn="just">
              <a:buFont typeface="Wingdings" pitchFamily="2" charset="2"/>
              <a:buChar char="§"/>
            </a:pPr>
            <a:r>
              <a:rPr lang="az-Latn-AZ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mühərrik, </a:t>
            </a:r>
            <a:r>
              <a:rPr lang="az-Latn-AZ" sz="2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yaxud </a:t>
            </a:r>
            <a:r>
              <a:rPr lang="az-Latn-AZ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konstruksiyasının digər ünsür-</a:t>
            </a:r>
            <a:r>
              <a:rPr lang="az-Latn-AZ" sz="2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lərin</a:t>
            </a:r>
            <a:r>
              <a:rPr lang="az-Latn-AZ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2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nasaz </a:t>
            </a:r>
            <a:r>
              <a:rPr lang="az-Latn-AZ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olması;</a:t>
            </a:r>
          </a:p>
          <a:p>
            <a:pPr marL="0" indent="0" algn="ctr">
              <a:buNone/>
            </a:pPr>
            <a:r>
              <a:rPr lang="az-Latn-AZ" sz="2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bu </a:t>
            </a:r>
            <a:r>
              <a:rPr lang="az-Latn-AZ" sz="2600" b="1" i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nasazlıqlarn</a:t>
            </a:r>
            <a:r>
              <a:rPr lang="az-Latn-AZ" sz="2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26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aradan </a:t>
            </a:r>
            <a:r>
              <a:rPr lang="az-Latn-AZ" sz="2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qaldırılmasının mümkünsüzlüyü. </a:t>
            </a:r>
            <a:endParaRPr lang="ru-RU" sz="2600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59897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424936" cy="2428868"/>
          </a:xfrm>
          <a:solidFill>
            <a:schemeClr val="tx1">
              <a:lumMod val="85000"/>
              <a:lumOff val="15000"/>
            </a:schemeClr>
          </a:solidFill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1. </a:t>
            </a:r>
            <a:r>
              <a:rPr lang="az-Latn-AZ" sz="4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İXHİüİ</a:t>
            </a:r>
            <a: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-də əşya və sənədlər barəsində tətbiq edilən təmin etmə tədbirləri</a:t>
            </a:r>
            <a:r>
              <a:rPr lang="ru-RU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sz="4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420888"/>
            <a:ext cx="8424936" cy="41764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z-Latn-AZ" sz="40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İXHİüİ</a:t>
            </a:r>
            <a:r>
              <a:rPr lang="az-Latn-AZ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-də əşya və sənədlər barəsində tətbiq edilən təmin etmə </a:t>
            </a:r>
            <a:r>
              <a:rPr lang="az-Latn-AZ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tədbirlərinə daxildir:</a:t>
            </a:r>
            <a:endParaRPr lang="az-Latn-AZ" sz="4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az-Latn-AZ" sz="4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şəxsi </a:t>
            </a:r>
            <a:r>
              <a:rPr lang="az-Latn-AZ" sz="40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axtarış</a:t>
            </a:r>
            <a:r>
              <a:rPr lang="az-Latn-AZ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fiziki şəxsdə olan </a:t>
            </a:r>
            <a:r>
              <a:rPr lang="az-Latn-AZ" sz="4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əşyaları yoxlama;</a:t>
            </a:r>
            <a:endParaRPr lang="ru-RU" sz="40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əşyaları </a:t>
            </a:r>
            <a:r>
              <a:rPr lang="az-Latn-AZ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sənədləri 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götürmə</a:t>
            </a:r>
            <a:r>
              <a:rPr lang="az-Latn-AZ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ru-RU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420888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az-Latn-AZ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3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Şəxsi </a:t>
            </a:r>
            <a:r>
              <a:rPr lang="az-Latn-AZ" sz="3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axtarış, fiziki şəxsdə olan əşyaları </a:t>
            </a:r>
            <a:r>
              <a:rPr lang="az-Latn-AZ" sz="3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yoxlama kimi icraatı təmin etmə tədbirinin anlayışı və məzmunu</a:t>
            </a:r>
            <a:r>
              <a:rPr lang="ru-RU" sz="3800" b="1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3800" b="1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sz="3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417646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az-Latn-AZ" sz="3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Şəxsi axtarış, fiziki şəxsdə olan </a:t>
            </a:r>
            <a:r>
              <a:rPr lang="az-Latn-AZ" sz="3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əşya-ları </a:t>
            </a:r>
            <a:r>
              <a:rPr lang="az-Latn-AZ" sz="3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yoxlama </a:t>
            </a:r>
            <a:r>
              <a:rPr lang="az-Latn-AZ" sz="3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</a:t>
            </a:r>
            <a:r>
              <a:rPr lang="az-Latn-AZ" sz="3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</a:t>
            </a:r>
            <a:r>
              <a:rPr lang="az-Latn-AZ" sz="3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xətanın </a:t>
            </a:r>
            <a:r>
              <a:rPr lang="az-Latn-AZ" sz="3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törədil-məsində </a:t>
            </a:r>
            <a:r>
              <a:rPr lang="az-Latn-AZ" sz="3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alət və ya inzibati xətanın </a:t>
            </a:r>
            <a:r>
              <a:rPr lang="az-Latn-AZ" sz="3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bilavasitə obyekti </a:t>
            </a:r>
            <a:r>
              <a:rPr lang="az-Latn-AZ" sz="3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olmuş predmetin</a:t>
            </a:r>
            <a:r>
              <a:rPr lang="az-Latn-AZ" sz="3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aş-kar </a:t>
            </a:r>
            <a:r>
              <a:rPr lang="az-Latn-AZ" sz="3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edilməsi </a:t>
            </a:r>
            <a:r>
              <a:rPr lang="az-Latn-AZ" sz="3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məqsədi</a:t>
            </a:r>
            <a:r>
              <a:rPr lang="az-Latn-AZ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ilə </a:t>
            </a:r>
            <a:r>
              <a:rPr lang="az-Latn-AZ" sz="3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qanunla müəyyən edilən səlahiyyətli subyekt </a:t>
            </a:r>
            <a:r>
              <a:rPr lang="az-Latn-AZ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tərəfindən həyata keçirilən </a:t>
            </a:r>
            <a:r>
              <a:rPr lang="az-Latn-AZ" sz="3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icraatı </a:t>
            </a:r>
            <a:r>
              <a:rPr lang="az-Latn-AZ" sz="3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təmin etmə </a:t>
            </a:r>
            <a:r>
              <a:rPr lang="az-Latn-AZ" sz="3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tədbiridir.</a:t>
            </a:r>
            <a:endParaRPr lang="ru-RU" sz="34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746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28800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r>
              <a:rPr lang="az-Latn-AZ" sz="33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Şəxsi axtarış, fiziki şəxsdə olan əşyaları </a:t>
            </a:r>
            <a:r>
              <a:rPr lang="az-Latn-AZ" sz="33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yoxlamanın həyata keçirilmə şərtləri və</a:t>
            </a:r>
            <a:r>
              <a:rPr lang="ru-RU" sz="3300" dirty="0">
                <a:solidFill>
                  <a:schemeClr val="bg1"/>
                </a:solidFill>
              </a:rPr>
              <a:t/>
            </a:r>
            <a:br>
              <a:rPr lang="ru-RU" sz="3300" dirty="0">
                <a:solidFill>
                  <a:schemeClr val="bg1"/>
                </a:solidFill>
              </a:rPr>
            </a:br>
            <a:r>
              <a:rPr lang="az-Latn-AZ" sz="33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qaydası</a:t>
            </a:r>
            <a:endParaRPr lang="ru-RU" sz="330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040560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az-Latn-AZ" sz="33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Şəxsi axtarış </a:t>
            </a:r>
            <a:r>
              <a:rPr lang="az-Latn-AZ" sz="33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eyni cinsdən</a:t>
            </a:r>
            <a:r>
              <a:rPr lang="az-Latn-AZ" sz="33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olan səlahiyyətli şəxs tərəfindən və </a:t>
            </a:r>
            <a:r>
              <a:rPr lang="az-Latn-AZ" sz="33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eyni cinsdən</a:t>
            </a:r>
            <a:r>
              <a:rPr lang="az-Latn-AZ" sz="3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olan iki hal şahidinin iştirakı ilə aparılır.</a:t>
            </a:r>
            <a:endParaRPr lang="ru-RU" sz="33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Əşyalar 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(əl yükü, baqaj, ov və balıq ovu alətləri, əldə edilmiş məhsul və 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s.) 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bunların </a:t>
            </a:r>
            <a:r>
              <a:rPr lang="az-Latn-AZ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mülkiy-yətçilərinin</a:t>
            </a:r>
            <a:r>
              <a:rPr lang="az-Latn-AZ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ya </a:t>
            </a:r>
            <a:r>
              <a:rPr lang="az-Latn-AZ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sahiblərinin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iştirakı ilə 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yox-</a:t>
            </a:r>
            <a:r>
              <a:rPr lang="az-Latn-AZ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lanılır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Təxirə salınmayan hallarda 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mülkiyyətçisi 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ya sahibi </a:t>
            </a:r>
            <a:r>
              <a:rPr lang="az-Latn-AZ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olmadan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göstərilən əşyalar </a:t>
            </a:r>
            <a:r>
              <a:rPr lang="az-Latn-AZ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az-Latn-AZ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ki hal şahidinin iştirakı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ilə yoxlanıla bilər. </a:t>
            </a:r>
            <a:endParaRPr lang="az-Latn-AZ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az-Latn-AZ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Feldyeger </a:t>
            </a:r>
            <a:r>
              <a:rPr lang="az-Latn-AZ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rabitəsini həyata keçirən </a:t>
            </a:r>
            <a:r>
              <a:rPr lang="az-Latn-AZ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əməkdaş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tərəfindən </a:t>
            </a:r>
            <a:r>
              <a:rPr lang="az-Latn-AZ" b="1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çatdırılan </a:t>
            </a:r>
            <a:r>
              <a:rPr lang="az-Latn-AZ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korrespondensiyalar 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digər göndərişlər </a:t>
            </a:r>
            <a:r>
              <a:rPr lang="az-Latn-AZ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yoxlanıla bilməz.</a:t>
            </a:r>
            <a:endParaRPr lang="ru-RU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2130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1844824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az-Latn-AZ" sz="4000" b="1" i="1" dirty="0" smtClean="0">
                <a:solidFill>
                  <a:schemeClr val="bg1"/>
                </a:solidFill>
              </a:rPr>
              <a:t/>
            </a:r>
            <a:br>
              <a:rPr lang="az-Latn-AZ" sz="4000" b="1" i="1" dirty="0" smtClean="0">
                <a:solidFill>
                  <a:schemeClr val="bg1"/>
                </a:solidFill>
              </a:rPr>
            </a:br>
            <a:r>
              <a:rPr lang="az-Latn-AZ" sz="4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Əşya </a:t>
            </a:r>
            <a:r>
              <a:rPr lang="az-Latn-AZ" sz="40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və sənədlərin </a:t>
            </a:r>
            <a:r>
              <a:rPr lang="az-Latn-AZ" sz="4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götürülməsinin anlayışı</a:t>
            </a:r>
            <a:r>
              <a:rPr lang="az-Latn-AZ" sz="4000" b="1" i="1" dirty="0" smtClean="0">
                <a:solidFill>
                  <a:schemeClr val="bg1"/>
                </a:solidFill>
              </a:rPr>
              <a:t/>
            </a:r>
            <a:br>
              <a:rPr lang="az-Latn-AZ" sz="4000" b="1" i="1" dirty="0" smtClean="0">
                <a:solidFill>
                  <a:schemeClr val="bg1"/>
                </a:solidFill>
              </a:rPr>
            </a:br>
            <a:endParaRPr lang="ru-RU" sz="40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844824"/>
            <a:ext cx="8715436" cy="489654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az-Latn-AZ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Əşya </a:t>
            </a:r>
            <a:r>
              <a:rPr lang="az-Latn-AZ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sənədlərin </a:t>
            </a:r>
            <a:r>
              <a:rPr lang="az-Latn-AZ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götürülməsi - 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vəzifəli </a:t>
            </a:r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şəxs tərəfindən </a:t>
            </a:r>
            <a:r>
              <a:rPr lang="az-Latn-AZ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</a:t>
            </a:r>
            <a:r>
              <a:rPr lang="az-Latn-AZ" sz="36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xətanın baş </a:t>
            </a:r>
            <a:r>
              <a:rPr lang="az-Latn-AZ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verdiyi </a:t>
            </a:r>
            <a:r>
              <a:rPr lang="az-Latn-AZ" sz="36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yerd</a:t>
            </a:r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 və ya </a:t>
            </a:r>
            <a:r>
              <a:rPr lang="az-Latn-AZ" sz="3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fiziki şəxsin şəxsi </a:t>
            </a:r>
            <a:r>
              <a:rPr lang="az-Latn-AZ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axtarışı </a:t>
            </a:r>
            <a:r>
              <a:rPr lang="az-Latn-AZ" sz="3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zamanı</a:t>
            </a:r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yaxud onun əşyalarına və ya </a:t>
            </a:r>
            <a:r>
              <a:rPr lang="az-Latn-AZ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nəq-liyyat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vasitəsinə baxış zamanı aşkar 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edil-</a:t>
            </a:r>
            <a:r>
              <a:rPr lang="az-Latn-AZ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miş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iş üçün </a:t>
            </a:r>
            <a:r>
              <a:rPr lang="az-Latn-AZ" sz="36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sübut əhəmiyyəti</a:t>
            </a:r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olan </a:t>
            </a:r>
            <a:r>
              <a:rPr lang="az-Latn-AZ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əşya </a:t>
            </a:r>
            <a:r>
              <a:rPr lang="az-Latn-AZ" sz="36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sənəd</a:t>
            </a:r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lərin, inzibati xətanın 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törədilmə-sində </a:t>
            </a:r>
            <a:r>
              <a:rPr lang="az-Latn-AZ" sz="36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alət</a:t>
            </a:r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ya inzibati xətanın bilavasitə obyekti olan </a:t>
            </a:r>
            <a:r>
              <a:rPr lang="az-Latn-AZ" sz="3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predmet</a:t>
            </a:r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 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götürülməsinə dair </a:t>
            </a:r>
            <a:r>
              <a:rPr lang="az-Latn-AZ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icraatı </a:t>
            </a:r>
            <a:r>
              <a:rPr lang="az-Latn-AZ" sz="36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təmin etmə tədbiridir.</a:t>
            </a:r>
            <a:endParaRPr lang="ru-RU" sz="36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ru-RU" sz="36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ru-RU" sz="3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2776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/>
          </a:bodyPr>
          <a:lstStyle/>
          <a:p>
            <a:r>
              <a:rPr lang="az-Latn-AZ" sz="3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Əşya </a:t>
            </a:r>
            <a:r>
              <a:rPr lang="az-Latn-AZ" sz="36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və sənədlərin </a:t>
            </a:r>
            <a:r>
              <a:rPr lang="az-Latn-AZ" sz="3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götürülməsinin </a:t>
            </a:r>
            <a: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şərtləri və</a:t>
            </a:r>
            <a:r>
              <a:rPr lang="az-Latn-AZ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qaydası</a:t>
            </a:r>
            <a:endParaRPr lang="ru-RU" sz="36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32859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Əşya və sənədlərin 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götürülməsi inzibati 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xəta haqqında iş üzrə </a:t>
            </a:r>
            <a:r>
              <a:rPr lang="az-Latn-AZ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icraatı aparan vəzifəli şəxs tərəfindən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iki hal şahidinin iştirakı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ilə həyata keçirilir.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az-Latn-AZ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Sürücü </a:t>
            </a:r>
            <a:r>
              <a:rPr lang="az-Latn-AZ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tərəfindən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/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 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idarə etmək 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hüququ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nun 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məhdudlaşdırılması 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növündə 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tənbehin tətbiq edilməsini nəzərdə tutan </a:t>
            </a:r>
            <a:r>
              <a:rPr lang="az-Latn-AZ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az-Latn-AZ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talar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törədildikdə, </a:t>
            </a:r>
            <a:r>
              <a:rPr lang="az-Latn-AZ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xəta </a:t>
            </a:r>
            <a:r>
              <a:rPr lang="az-Latn-AZ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haqqında </a:t>
            </a:r>
            <a:r>
              <a:rPr lang="az-Latn-AZ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iş üzrə qərar çıxarılanadək</a:t>
            </a:r>
            <a:r>
              <a:rPr lang="az-Latn-AZ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sürücülük vəsiqəsi </a:t>
            </a:r>
            <a:r>
              <a:rPr lang="az-Latn-AZ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götürülür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həmin şəxslərə nəqliyyat </a:t>
            </a:r>
            <a:r>
              <a:rPr lang="az-Latn-AZ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vasi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az-Latn-AZ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təsini</a:t>
            </a:r>
            <a:r>
              <a:rPr lang="az-Latn-AZ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müvəqqəti idarə etmək hüququ verən sənəd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verilir. </a:t>
            </a:r>
            <a:endParaRPr lang="az-Latn-AZ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1720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56792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 fontScale="90000"/>
          </a:bodyPr>
          <a:lstStyle/>
          <a:p>
            <a:pPr lvl="0"/>
            <a:r>
              <a:rPr lang="en-US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</a:t>
            </a:r>
            <a:r>
              <a:rPr lang="en-US" sz="3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2. </a:t>
            </a:r>
            <a:r>
              <a:rPr lang="az-Latn-AZ" sz="3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İXHİüİ</a:t>
            </a:r>
            <a:r>
              <a:rPr lang="az-Latn-AZ" sz="3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-də </a:t>
            </a:r>
            <a:r>
              <a:rPr lang="az-Latn-AZ" sz="3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nəq­liyyat vasitələri barə-sində tətbiq edilən təmin etmə </a:t>
            </a:r>
            <a:r>
              <a:rPr lang="az-Latn-AZ" sz="3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təd­birləri</a:t>
            </a:r>
            <a:r>
              <a:rPr lang="ru-RU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sz="36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5112568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az-Latn-AZ" sz="33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İXHİüİ</a:t>
            </a:r>
            <a:r>
              <a:rPr lang="az-Latn-AZ" sz="33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-də nəq­liyyat vasitələri </a:t>
            </a:r>
            <a:r>
              <a:rPr lang="en-US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r>
              <a:rPr lang="en-US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/V) </a:t>
            </a:r>
            <a:r>
              <a:rPr lang="az-Latn-AZ" sz="33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barəsində </a:t>
            </a:r>
            <a:r>
              <a:rPr lang="az-Latn-AZ" sz="33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tətbiq edilən təmin etmə </a:t>
            </a:r>
            <a:r>
              <a:rPr lang="az-Latn-AZ" sz="33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təd­birlərinə daxildir:</a:t>
            </a:r>
            <a:endParaRPr lang="en-US" sz="33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Times New Roman"/>
              <a:cs typeface="Arial" pitchFamily="34" charset="0"/>
            </a:endParaRPr>
          </a:p>
          <a:p>
            <a:pPr algn="just">
              <a:spcAft>
                <a:spcPts val="0"/>
              </a:spcAft>
              <a:buFont typeface="Wingdings" pitchFamily="2" charset="2"/>
              <a:buChar char="Ø"/>
            </a:pPr>
            <a:r>
              <a:rPr lang="az-Latn-AZ" sz="31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nəqliyyat </a:t>
            </a:r>
            <a:r>
              <a:rPr lang="az-Latn-AZ" sz="31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vasitəsinə baxış;</a:t>
            </a:r>
            <a:endParaRPr lang="ru-RU" sz="31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Times New Roman"/>
              <a:cs typeface="Arial" pitchFamily="34" charset="0"/>
            </a:endParaRPr>
          </a:p>
          <a:p>
            <a:pPr algn="just">
              <a:spcAft>
                <a:spcPts val="0"/>
              </a:spcAft>
              <a:buFont typeface="Wingdings" pitchFamily="2" charset="2"/>
              <a:buChar char="Ø"/>
            </a:pPr>
            <a:r>
              <a:rPr lang="az-Latn-AZ" sz="31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nəqliyyat </a:t>
            </a:r>
            <a:r>
              <a:rPr lang="az-Latn-AZ" sz="31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vasitəsinin idarə olunmasından kənarlaşdırma;</a:t>
            </a:r>
            <a:endParaRPr lang="ru-RU" sz="31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Times New Roman"/>
              <a:cs typeface="Arial" pitchFamily="34" charset="0"/>
            </a:endParaRPr>
          </a:p>
          <a:p>
            <a:pPr algn="just">
              <a:spcAft>
                <a:spcPts val="0"/>
              </a:spcAft>
              <a:buFont typeface="Wingdings" pitchFamily="2" charset="2"/>
              <a:buChar char="Ø"/>
            </a:pPr>
            <a:r>
              <a:rPr lang="az-Latn-AZ" sz="31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nəqliyyat </a:t>
            </a:r>
            <a:r>
              <a:rPr lang="az-Latn-AZ" sz="31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vasitəsini </a:t>
            </a:r>
            <a:r>
              <a:rPr lang="az-Latn-AZ" sz="31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saxlama;</a:t>
            </a:r>
            <a:endParaRPr lang="en-US" sz="3100" b="1" i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Times New Roman"/>
              <a:cs typeface="Arial" pitchFamily="34" charset="0"/>
            </a:endParaRPr>
          </a:p>
          <a:p>
            <a:pPr algn="just">
              <a:spcAft>
                <a:spcPts val="0"/>
              </a:spcAft>
              <a:buFont typeface="Wingdings" pitchFamily="2" charset="2"/>
              <a:buChar char="Ø"/>
            </a:pPr>
            <a:r>
              <a:rPr lang="az-Latn-AZ" sz="31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az-Latn-AZ" sz="31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nəqliyyat </a:t>
            </a:r>
            <a:r>
              <a:rPr lang="az-Latn-AZ" sz="31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vasitəsinin istismarını qada-</a:t>
            </a:r>
            <a:r>
              <a:rPr lang="az-Latn-AZ" sz="3100" b="1" i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ğan</a:t>
            </a:r>
            <a:r>
              <a:rPr lang="az-Latn-AZ" sz="31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az-Latn-AZ" sz="31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etmə.</a:t>
            </a:r>
            <a:endParaRPr lang="ru-RU" sz="31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Times New Roman"/>
              <a:cs typeface="Arial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5530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44824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/>
          </a:bodyPr>
          <a:lstStyle/>
          <a:p>
            <a:r>
              <a:rPr lang="az-Latn-AZ" sz="38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Nəqliyyat vasitəsinə </a:t>
            </a:r>
            <a:r>
              <a:rPr lang="az-Latn-AZ" sz="3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baxışın anlayışı və həyata keçirilmə şərti</a:t>
            </a:r>
            <a:endParaRPr lang="ru-RU" sz="38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44825"/>
            <a:ext cx="8229600" cy="489654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az-Latn-AZ" sz="31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r>
              <a:rPr lang="en-US" sz="31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/V</a:t>
            </a:r>
            <a:r>
              <a:rPr lang="az-Latn-AZ" sz="31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-ə</a:t>
            </a:r>
            <a:r>
              <a:rPr lang="en-US" sz="31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1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baxış </a:t>
            </a:r>
            <a:r>
              <a:rPr lang="az-Latn-AZ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</a:t>
            </a:r>
            <a:r>
              <a:rPr lang="az-Latn-AZ" sz="3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</a:t>
            </a:r>
            <a:r>
              <a:rPr lang="az-Latn-AZ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xətanın </a:t>
            </a:r>
            <a:r>
              <a:rPr lang="az-Latn-AZ" sz="3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törədilməsin</a:t>
            </a:r>
            <a:r>
              <a:rPr lang="az-Latn-AZ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-də </a:t>
            </a:r>
            <a:r>
              <a:rPr lang="az-Latn-AZ" sz="31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alət və ya inzibati xətanın bilavasitə obyekti olmuş </a:t>
            </a:r>
            <a:r>
              <a:rPr lang="az-Latn-AZ" sz="31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predmetlərin</a:t>
            </a:r>
            <a:r>
              <a:rPr lang="az-Latn-AZ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müəyyən </a:t>
            </a:r>
            <a:r>
              <a:rPr lang="az-Latn-AZ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edil-məsi məqsədi ilə </a:t>
            </a:r>
            <a:r>
              <a:rPr lang="az-Latn-AZ" sz="31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r>
              <a:rPr lang="en-US" sz="31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/V-in</a:t>
            </a:r>
            <a:r>
              <a:rPr lang="az-Latn-AZ" sz="31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1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konstruktiv </a:t>
            </a:r>
            <a:r>
              <a:rPr lang="az-Latn-AZ" sz="31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bütöv-</a:t>
            </a:r>
            <a:r>
              <a:rPr lang="az-Latn-AZ" sz="31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lüyünü</a:t>
            </a:r>
            <a:r>
              <a:rPr lang="az-Latn-AZ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pozmadan </a:t>
            </a:r>
            <a:r>
              <a:rPr lang="az-Latn-AZ" sz="31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aparılan müayinədir.</a:t>
            </a:r>
          </a:p>
          <a:p>
            <a:pPr marL="0" indent="0" algn="just">
              <a:buNone/>
            </a:pPr>
            <a:r>
              <a:rPr lang="az-Latn-AZ" sz="3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r>
              <a:rPr lang="en-US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/V</a:t>
            </a:r>
            <a:r>
              <a:rPr lang="az-Latn-AZ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-ə</a:t>
            </a:r>
            <a:r>
              <a:rPr lang="en-US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baxış onun </a:t>
            </a:r>
            <a:r>
              <a:rPr lang="az-Latn-AZ" sz="31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sahibinin </a:t>
            </a:r>
            <a:r>
              <a:rPr lang="az-Latn-AZ" sz="31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iki hal </a:t>
            </a:r>
            <a:r>
              <a:rPr lang="az-Latn-AZ" sz="31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şahi-dinin</a:t>
            </a:r>
            <a:r>
              <a:rPr lang="az-Latn-AZ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iştirakı ilə aparılır. </a:t>
            </a:r>
            <a:r>
              <a:rPr lang="az-Latn-AZ" sz="31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Təxirə salınmayan</a:t>
            </a:r>
            <a:r>
              <a:rPr lang="az-Latn-AZ" sz="3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hallarda </a:t>
            </a:r>
            <a:r>
              <a:rPr lang="az-Latn-AZ" sz="31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r>
              <a:rPr lang="en-US" sz="31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/V</a:t>
            </a:r>
            <a:r>
              <a:rPr lang="az-Latn-AZ" sz="31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-ə</a:t>
            </a:r>
            <a:r>
              <a:rPr lang="en-US" sz="31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1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baxış</a:t>
            </a:r>
            <a:r>
              <a:rPr lang="az-Latn-AZ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onun sahibinin </a:t>
            </a:r>
            <a:r>
              <a:rPr lang="az-Latn-AZ" sz="3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iştirakı olmadan </a:t>
            </a:r>
            <a:r>
              <a:rPr lang="az-Latn-AZ" sz="31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videoyazı </a:t>
            </a:r>
            <a:r>
              <a:rPr lang="az-Latn-AZ" sz="31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aparılmaqla</a:t>
            </a:r>
            <a:r>
              <a:rPr lang="az-Latn-AZ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keçirilə bilər.</a:t>
            </a:r>
            <a:endParaRPr lang="ru-RU" sz="31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5307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r>
              <a:rPr lang="az-Latn-AZ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/>
            </a:r>
            <a:br>
              <a:rPr lang="az-Latn-AZ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az-Latn-AZ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r>
              <a:rPr lang="en-US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/V</a:t>
            </a:r>
            <a:r>
              <a:rPr lang="az-Latn-AZ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-in</a:t>
            </a:r>
            <a:r>
              <a:rPr lang="en-US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idarə </a:t>
            </a:r>
            <a:r>
              <a:rPr lang="az-Latn-AZ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olunmasından </a:t>
            </a:r>
            <a:r>
              <a:rPr lang="az-Latn-AZ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kənarlaşdırma halları</a:t>
            </a:r>
            <a:r>
              <a:rPr lang="ru-RU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/>
            </a:r>
            <a:br>
              <a:rPr lang="ru-RU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</a:br>
            <a:endParaRPr lang="ru-RU" sz="32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616624"/>
          </a:xfrm>
        </p:spPr>
        <p:txBody>
          <a:bodyPr>
            <a:normAutofit fontScale="62500" lnSpcReduction="20000"/>
          </a:bodyPr>
          <a:lstStyle/>
          <a:p>
            <a:pPr marL="0" indent="0" algn="ctr" fontAlgn="auto">
              <a:buNone/>
              <a:tabLst>
                <a:tab pos="273050" algn="l"/>
              </a:tabLst>
            </a:pPr>
            <a:r>
              <a:rPr lang="az-Latn-AZ" sz="37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r>
              <a:rPr lang="en-US" sz="37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/v-in</a:t>
            </a:r>
            <a:r>
              <a:rPr lang="az-Latn-AZ" sz="37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idarə </a:t>
            </a:r>
            <a:r>
              <a:rPr lang="az-Latn-AZ" sz="37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olunmasından </a:t>
            </a:r>
            <a:r>
              <a:rPr lang="az-Latn-AZ" sz="37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kənarlaşdırılma</a:t>
            </a:r>
            <a:r>
              <a:rPr lang="az-Latn-AZ" sz="37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halları:</a:t>
            </a:r>
            <a:endParaRPr lang="ru-RU" sz="37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lvl="0" indent="-177800" algn="just" fontAlgn="auto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§"/>
              <a:tabLst>
                <a:tab pos="177800" algn="l"/>
              </a:tabLst>
            </a:pPr>
            <a:r>
              <a:rPr lang="az-Latn-AZ" sz="3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dayandırılmış</a:t>
            </a:r>
            <a:r>
              <a:rPr lang="az-Latn-AZ" sz="3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r>
              <a:rPr lang="en-US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/v-i</a:t>
            </a:r>
            <a:r>
              <a:rPr lang="az-Latn-AZ" sz="3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ni</a:t>
            </a: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idarə edən şəxsdə və onunla </a:t>
            </a: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bir-</a:t>
            </a:r>
            <a:r>
              <a:rPr lang="az-Latn-AZ" sz="3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likdə</a:t>
            </a: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gedən sərnişinlərdən hər hansı birində sürücülük vəsiqəsi, </a:t>
            </a: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r>
              <a:rPr lang="en-US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/v-in </a:t>
            </a: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qeydiyyat şəhadətnaməsi</a:t>
            </a:r>
            <a:r>
              <a:rPr lang="az-Latn-AZ" sz="3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yaxud </a:t>
            </a: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hə-min n</a:t>
            </a:r>
            <a:r>
              <a:rPr lang="en-US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/v-i</a:t>
            </a:r>
            <a:r>
              <a:rPr lang="az-Latn-AZ" sz="3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ni</a:t>
            </a:r>
            <a:r>
              <a:rPr lang="en-US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idarə </a:t>
            </a:r>
            <a:r>
              <a:rPr lang="az-Latn-AZ" sz="3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etmək hüququ verən digər əsas olma</a:t>
            </a:r>
            <a:r>
              <a:rPr lang="az-Latn-AZ" sz="38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dıqda</a:t>
            </a:r>
            <a:r>
              <a:rPr lang="az-Latn-AZ" sz="3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  <a:endParaRPr lang="ru-RU" sz="3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lvl="0" indent="-177800" algn="just" fontAlgn="auto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§"/>
              <a:tabLst>
                <a:tab pos="177800" algn="l"/>
              </a:tabLst>
            </a:pPr>
            <a:r>
              <a:rPr lang="az-Latn-AZ" sz="3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r>
              <a:rPr lang="en-US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/v-in</a:t>
            </a: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qeydiyyat nişanları və ya onlardan biri olma</a:t>
            </a:r>
            <a:r>
              <a:rPr lang="az-Latn-AZ" sz="38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dıqda</a:t>
            </a:r>
            <a:r>
              <a:rPr lang="az-Latn-AZ" sz="3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yaxud saxta və ya qeyri-standart ol</a:t>
            </a:r>
            <a:r>
              <a:rPr lang="az-Latn-AZ" sz="38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duqda</a:t>
            </a:r>
            <a:r>
              <a:rPr lang="az-Latn-AZ" sz="3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ya n</a:t>
            </a:r>
            <a:r>
              <a:rPr lang="en-US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/v-i</a:t>
            </a:r>
            <a:r>
              <a:rPr lang="az-Latn-AZ" sz="3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ni</a:t>
            </a: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başqa </a:t>
            </a:r>
            <a:r>
              <a:rPr lang="az-Latn-AZ" sz="3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r>
              <a:rPr lang="en-US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/v-y</a:t>
            </a: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 verilmiş </a:t>
            </a:r>
            <a:r>
              <a:rPr lang="az-Latn-AZ" sz="3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qeydiyyat nişanı ilə idarə et</a:t>
            </a:r>
            <a:r>
              <a:rPr lang="az-Latn-AZ" sz="38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dikdə</a:t>
            </a: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marL="0" lvl="0" indent="-177800" algn="just" fontAlgn="auto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§"/>
              <a:tabLst>
                <a:tab pos="177800" algn="l"/>
              </a:tabLst>
            </a:pPr>
            <a:r>
              <a:rPr lang="az-Latn-AZ" sz="3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r>
              <a:rPr lang="en-US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/v</a:t>
            </a: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-də normativ </a:t>
            </a:r>
            <a:r>
              <a:rPr lang="az-Latn-AZ" sz="3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tələblər pozulmaqla avadanlıq </a:t>
            </a:r>
            <a:r>
              <a:rPr lang="az-Latn-AZ" sz="3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quraş-dırıl</a:t>
            </a:r>
            <a:r>
              <a:rPr lang="az-Latn-AZ" sz="38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dıqda</a:t>
            </a: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ya dəyişdiril</a:t>
            </a:r>
            <a:r>
              <a:rPr lang="az-Latn-AZ" sz="38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dikdə</a:t>
            </a:r>
            <a:r>
              <a:rPr lang="az-Latn-AZ" sz="3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ban </a:t>
            </a:r>
            <a:r>
              <a:rPr lang="az-Latn-AZ" sz="3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şüşələrinə qanunla tətbiqinə icazə verilməyən örtüklər çəkil</a:t>
            </a:r>
            <a:r>
              <a:rPr lang="az-Latn-AZ" sz="38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dikdə</a:t>
            </a:r>
            <a:r>
              <a:rPr lang="az-Latn-AZ" sz="3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müvafiq </a:t>
            </a:r>
            <a:r>
              <a:rPr lang="az-Latn-AZ" sz="3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icazə olmadan </a:t>
            </a:r>
            <a:r>
              <a:rPr lang="az-Latn-AZ" sz="38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xüsusi səs (çoxavazlı) və ya sayrışan işıq siqnalları</a:t>
            </a:r>
            <a:r>
              <a:rPr lang="az-Latn-AZ" sz="3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ilə təchiz edil</a:t>
            </a:r>
            <a:r>
              <a:rPr lang="az-Latn-AZ" sz="38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dikdə</a:t>
            </a:r>
            <a:r>
              <a:rPr lang="az-Latn-AZ" sz="3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az-Latn-AZ" sz="3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bu pozuntuları yerində aradan qaldırmaq mümkün </a:t>
            </a: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olma</a:t>
            </a:r>
            <a:r>
              <a:rPr lang="az-Latn-AZ" sz="3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dıqda</a:t>
            </a: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s.</a:t>
            </a:r>
            <a:endParaRPr lang="ru-RU" sz="3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55307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701</TotalTime>
  <Words>657</Words>
  <Application>Microsoft Office PowerPoint</Application>
  <PresentationFormat>Экран (4:3)</PresentationFormat>
  <Paragraphs>46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 Mövzu № 5/2. İnzibati xətalar haqqında işlər üzrə icraatın təmin edilməsi tədbirlərinin tətbiq edilməsi </vt:lpstr>
      <vt:lpstr>   Sual 1. İXHİüİ-də əşya və sənədlər barəsində tətbiq edilən təmin etmə tədbirləri   </vt:lpstr>
      <vt:lpstr> Şəxsi axtarış, fiziki şəxsdə olan əşyaları yoxlama kimi icraatı təmin etmə tədbirinin anlayışı və məzmunu </vt:lpstr>
      <vt:lpstr>Şəxsi axtarış, fiziki şəxsdə olan əşyaları yoxlamanın həyata keçirilmə şərtləri və qaydası</vt:lpstr>
      <vt:lpstr> Əşya və sənədlərin götürülməsinin anlayışı </vt:lpstr>
      <vt:lpstr>Əşya və sənədlərin götürülməsinin şərtləri və qaydası</vt:lpstr>
      <vt:lpstr> Sual 2. İXHİüİ-də nəq­liyyat vasitələri barə-sində tətbiq edilən təmin etmə təd­birləri </vt:lpstr>
      <vt:lpstr>Nəqliyyat vasitəsinə baxışın anlayışı və həyata keçirilmə şərti</vt:lpstr>
      <vt:lpstr> N/V-in idarə olunmasından kənarlaşdırma halları </vt:lpstr>
      <vt:lpstr> N/V-ni saxlama </vt:lpstr>
      <vt:lpstr>N/V-in istismarının qadağan edilməsi halları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Mövzu № 5. İnzibati xətalar haqqında işlər  üzrə icraatın təmin edilməsi tədbirlərinin  tətbiq edilməsi </dc:title>
  <dc:creator>user</dc:creator>
  <cp:lastModifiedBy>client-6</cp:lastModifiedBy>
  <cp:revision>59</cp:revision>
  <dcterms:created xsi:type="dcterms:W3CDTF">2015-03-20T08:30:18Z</dcterms:created>
  <dcterms:modified xsi:type="dcterms:W3CDTF">2020-04-15T12:38:03Z</dcterms:modified>
</cp:coreProperties>
</file>