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80" r:id="rId4"/>
    <p:sldId id="283" r:id="rId5"/>
    <p:sldId id="281" r:id="rId6"/>
    <p:sldId id="298" r:id="rId7"/>
    <p:sldId id="304" r:id="rId8"/>
    <p:sldId id="308" r:id="rId9"/>
    <p:sldId id="289" r:id="rId10"/>
    <p:sldId id="290" r:id="rId11"/>
    <p:sldId id="294" r:id="rId12"/>
    <p:sldId id="292" r:id="rId13"/>
    <p:sldId id="293" r:id="rId14"/>
    <p:sldId id="307" r:id="rId15"/>
    <p:sldId id="295" r:id="rId16"/>
    <p:sldId id="302" r:id="rId17"/>
    <p:sldId id="303" r:id="rId18"/>
    <p:sldId id="296" r:id="rId19"/>
    <p:sldId id="286" r:id="rId20"/>
    <p:sldId id="305" r:id="rId21"/>
    <p:sldId id="306" r:id="rId22"/>
    <p:sldId id="30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5393-F0EE-4FC0-84EC-60C698B4B7BF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56490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tabLst>
                <a:tab pos="365125" algn="l"/>
              </a:tabLst>
            </a:pPr>
            <a:r>
              <a:rPr lang="az-Latn-AZ" sz="4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Sağlamlıq əleyhinə və narkotik vasitələrin qanunsuz dövriyyəsi ilə əlaqədar inzibati xətalara görə məsuliyyət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36912"/>
            <a:ext cx="8715436" cy="400679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tabLst>
                <a:tab pos="92075" algn="l"/>
                <a:tab pos="1168400" algn="l"/>
              </a:tabLst>
              <a:defRPr/>
            </a:pPr>
            <a:r>
              <a:rPr lang="en-US" sz="1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ru-RU" sz="1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135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Sağlamlıq </a:t>
            </a:r>
            <a:r>
              <a:rPr lang="az-Latn-AZ" sz="1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 olan inzibati xətalara görə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vasitələrin </a:t>
            </a:r>
            <a:r>
              <a:rPr lang="az-Latn-AZ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</a:t>
            </a:r>
            <a:r>
              <a:rPr lang="en-US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</a:t>
            </a:r>
            <a:r>
              <a:rPr lang="az-Latn-AZ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qanun-</a:t>
            </a:r>
            <a:r>
              <a:rPr lang="az-Latn-AZ" sz="1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suz</a:t>
            </a: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dövriyyəsi ilə əlaqədar inzibati xətalara görə məsuliyyət.</a:t>
            </a:r>
            <a:endParaRPr lang="ru-RU" sz="1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1381839129_narkotiki-i-effekty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29684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110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1389887824_goranboy-narkotk-goruntu.mpg_000009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572560" cy="5929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96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381839131_narkotiki-i-effek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144000" cy="5786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06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381839070_narkotiki-i-effekty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61436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960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cryctal-bely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1537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1381839059_narkotiki-i-effekty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143932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90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39198"/>
              </p:ext>
            </p:extLst>
          </p:nvPr>
        </p:nvGraphicFramePr>
        <p:xfrm>
          <a:off x="0" y="4"/>
          <a:ext cx="9144000" cy="6860418"/>
        </p:xfrm>
        <a:graphic>
          <a:graphicData uri="http://schemas.openxmlformats.org/drawingml/2006/table">
            <a:tbl>
              <a:tblPr/>
              <a:tblGrid>
                <a:gridCol w="3141720"/>
                <a:gridCol w="3041006"/>
                <a:gridCol w="2961274"/>
              </a:tblGrid>
              <a:tr h="19888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Preparatların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beynəlxalq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az-Latn-AZ" sz="36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az-Latn-AZ" sz="3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adı</a:t>
                      </a:r>
                    </a:p>
                    <a:p>
                      <a:pPr marL="3429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8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Şəxsi </a:t>
                      </a:r>
                      <a:r>
                        <a:rPr lang="az-Latn-AZ" sz="2400" b="1" i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istehlak </a:t>
                      </a: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spc="-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-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miqdarın</a:t>
                      </a: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dan artıq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(yuxarı hədləri) </a:t>
                      </a: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i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38735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(qramla)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Külli </a:t>
                      </a:r>
                      <a:r>
                        <a:rPr lang="az-Latn-AZ" sz="2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miqdar </a:t>
                      </a:r>
                      <a:endParaRPr lang="az-Latn-AZ" sz="26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daxil olmaqla </a:t>
                      </a: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600" b="1" i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aşağı </a:t>
                      </a:r>
                      <a:r>
                        <a:rPr lang="az-Latn-AZ" sz="2600" b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hədləri</a:t>
                      </a: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spc="5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az-Latn-AZ" sz="2400" b="1" spc="5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  <a:p>
                      <a:pPr marR="2540"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az-Latn-AZ" sz="2400" b="1" i="1" spc="5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(qramla)</a:t>
                      </a:r>
                      <a:endParaRPr lang="ru-RU" sz="24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spc="1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Asetilə edilən tiryək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6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lang="az-Latn-AZ" sz="60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z-Latn-AZ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5760">
                        <a:spcAft>
                          <a:spcPts val="0"/>
                        </a:spcAft>
                      </a:pPr>
                      <a:endParaRPr lang="az-Latn-AZ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5760">
                        <a:spcAft>
                          <a:spcPts val="0"/>
                        </a:spcAft>
                      </a:pPr>
                      <a:r>
                        <a:rPr lang="az-Latn-AZ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i="1" u="sng" spc="-1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Etilmorfin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7973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293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Fentanil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0,0004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92735">
                        <a:spcAft>
                          <a:spcPts val="0"/>
                        </a:spcAft>
                      </a:pPr>
                      <a:r>
                        <a:rPr lang="az-Latn-AZ" sz="3600" b="1" i="1" u="sng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0,002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spc="-2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Heroin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0,15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95605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</a:t>
                      </a:r>
                      <a:endParaRPr lang="ru-RU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54330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200" b="1" i="1" u="sng" spc="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 qətranı</a:t>
                      </a:r>
                      <a:endParaRPr lang="ru-RU" sz="32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322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33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2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Həşiş yağı</a:t>
                      </a:r>
                      <a:endParaRPr lang="ru-RU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0,5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5760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9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34381"/>
              </p:ext>
            </p:extLst>
          </p:nvPr>
        </p:nvGraphicFramePr>
        <p:xfrm>
          <a:off x="0" y="3"/>
          <a:ext cx="9144000" cy="6728459"/>
        </p:xfrm>
        <a:graphic>
          <a:graphicData uri="http://schemas.openxmlformats.org/drawingml/2006/table">
            <a:tbl>
              <a:tblPr/>
              <a:tblGrid>
                <a:gridCol w="5580112"/>
                <a:gridCol w="2088232"/>
                <a:gridCol w="1475656"/>
              </a:tblGrid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Xaş-xaş kütləsi: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a) qurudulmuş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22580">
                        <a:spcAft>
                          <a:spcPts val="0"/>
                        </a:spcAft>
                      </a:pPr>
                      <a:r>
                        <a:rPr lang="az-Latn-AZ" sz="3600" b="1" spc="-4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1275">
                        <a:spcAft>
                          <a:spcPts val="0"/>
                        </a:spcAft>
                      </a:pPr>
                      <a:r>
                        <a:rPr lang="az-Latn-AZ" sz="3600" b="1" spc="-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b) </a:t>
                      </a:r>
                      <a:r>
                        <a:rPr lang="az-Latn-AZ" sz="3600" b="1" spc="-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qurudulmayan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08610">
                        <a:spcAft>
                          <a:spcPts val="0"/>
                        </a:spcAft>
                      </a:pPr>
                      <a:r>
                        <a:rPr lang="az-Latn-AZ" sz="3600" b="1" spc="-2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7041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u="sng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Kokain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07035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375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0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Kodein (əsası və </a:t>
                      </a:r>
                      <a:r>
                        <a:rPr lang="az-Latn-AZ" sz="3600" b="1" i="0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duzları</a:t>
                      </a:r>
                      <a:r>
                        <a:rPr lang="az-Latn-AZ" sz="3600" b="1" i="0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36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77190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256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1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Marixuana-</a:t>
                      </a:r>
                      <a:r>
                        <a:rPr lang="az-Latn-AZ" sz="3600" b="1" spc="-15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Kannabis</a:t>
                      </a:r>
                      <a:r>
                        <a:rPr lang="az-Latn-AZ" sz="3600" b="1" spc="-1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95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">
                        <a:spcAft>
                          <a:spcPts val="0"/>
                        </a:spcAft>
                      </a:pPr>
                      <a:r>
                        <a:rPr lang="az-Latn-AZ" sz="3600" b="1" spc="-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a) qurudulmuş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38455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50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spc="-5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b) qurudulmayan</a:t>
                      </a:r>
                      <a:endParaRPr lang="ru-RU" sz="3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11150">
                        <a:spcAft>
                          <a:spcPts val="0"/>
                        </a:spcAft>
                      </a:pPr>
                      <a:r>
                        <a:rPr lang="az-Latn-AZ" sz="3600" b="1" spc="-2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2500</a:t>
                      </a:r>
                      <a:endParaRPr lang="ru-RU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390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u="sng" spc="-15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Metadon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u="sng" spc="-2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0,02</a:t>
                      </a:r>
                      <a:endParaRPr lang="ru-RU" sz="3600" b="1" i="1" u="sng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61315">
                        <a:spcAft>
                          <a:spcPts val="0"/>
                        </a:spcAft>
                      </a:pPr>
                      <a:r>
                        <a:rPr lang="az-Latn-AZ" sz="3600" b="1" i="1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ru-RU" sz="36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9010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az-Latn-AZ" sz="3600" b="1" i="1" spc="5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Morfin </a:t>
                      </a:r>
                      <a:r>
                        <a:rPr lang="az-Latn-AZ" sz="3600" b="1" i="1" spc="5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(əsası və duzları)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az-Latn-AZ" sz="3600" b="1" i="1" spc="-3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0,05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51790">
                        <a:spcAft>
                          <a:spcPts val="0"/>
                        </a:spcAft>
                      </a:pPr>
                      <a:r>
                        <a:rPr lang="az-Latn-AZ" sz="3600" b="1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ru-RU" sz="36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24655" marR="2465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3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28934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206. Qanunsuz olaraq n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/v-in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p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 istehlakı, satış məqsədi olmadan şəxsi istehlak miqdarında hazırlanması, əldə edilməsi, saxlanılması, daşınması və ya göndərilməsi</a:t>
            </a:r>
            <a:endParaRPr lang="ru-RU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719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vasi</a:t>
            </a:r>
            <a:r>
              <a:rPr lang="en-US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tələrin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 maddələrin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isteh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lakına, </a:t>
            </a:r>
            <a:r>
              <a:rPr lang="az-Latn-AZ" sz="4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satış məqsədi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olmadan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şəxsi istehlak miqdarında hazır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lanmasına, əldə edilməsinə, saxla</a:t>
            </a:r>
            <a:r>
              <a:rPr lang="en-US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nılmasına, daşınmasına və ya gön-dərilməsinə görə-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9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narkotiklərin və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mad-dələrin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8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(əsasən istehlak, hazırlama,  əldə edilməsi və s. ilə)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əsasən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3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1. </a:t>
            </a: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əleyhinə olan inzibati xətalara görə məsuliyyət</a:t>
            </a: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az-Latn-AZ" sz="1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Sağlamlıq əleyhinə olan inzibati xətalar:</a:t>
            </a:r>
            <a:endParaRPr lang="ru-RU" sz="132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Döymə;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 zorakılığının qarşısının alın-ması haqqında qanunvericiliyin pozul-</a:t>
            </a:r>
            <a:r>
              <a:rPr lang="az-Latn-AZ" sz="13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Zöhrəvi xəstəliklərə yoluxmuş şəxsin müalicədən boyun qaçırması;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9875" algn="just">
              <a:lnSpc>
                <a:spcPct val="120000"/>
              </a:lnSpc>
              <a:spcBef>
                <a:spcPts val="0"/>
              </a:spcBef>
            </a:pP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Zöhrəvi xəstəliklərə və ya insanın immunçatışmazlığı virusuna yoluxma mənbəyinin gizlədilməsi</a:t>
            </a:r>
            <a:r>
              <a:rPr lang="ru-RU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1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dirty="0" smtClean="0">
                <a:latin typeface="Arial" pitchFamily="34" charset="0"/>
                <a:cs typeface="Arial" pitchFamily="34" charset="0"/>
              </a:rPr>
              <a:t>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206-1. 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-in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az-Latn-AZ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-in 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qanunsuz hazırlanmasında və emalında istifadə etmək məqsədi ilə </a:t>
            </a:r>
            <a:r>
              <a:rPr lang="az-Latn-AZ" sz="3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prekursorların</a:t>
            </a:r>
            <a:r>
              <a:rPr lang="az-Latn-AZ" sz="3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hazırlanması, əldə edilməsi, saxlanılması, göndərilməsi və ya daşınması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42148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p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</a:t>
            </a:r>
            <a:r>
              <a:rPr lang="az-Latn-A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-in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hazırlanmasında və emalında istifadə etmək məqsədi ilə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pre-kursorların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 miqdarda hazırlanmasına, əldə edilməsinə,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saxlanılmasına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göndərilməsinə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daşınmasına görə -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 manatdan 300 manatadək məbləğdə cərimə edilir.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“Az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miqdar”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müvafiq qanunla müəyyən edilmiş 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prekursorların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xeyli miqdarından aşağı miqdar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az-Latn-A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ır</a:t>
            </a:r>
            <a:r>
              <a:rPr lang="az-Latn-A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9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obyekt – </a:t>
            </a:r>
            <a:r>
              <a:rPr lang="az-Latn-AZ" sz="8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psixotrop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maddələrin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8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(əsasən istehlak, hazırlama,  əldə edilməsi və s. ilə)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əsasən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208. Qanunsuz olaraq tərkibində narkotik maddələr olan bitkilərin az miqdarda kultivasiyası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tərkibində narkotik maddələr olan bitkilərin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miqdarda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kul-tivasiyasına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(əkilməsinə, yetişdirilmə-sinə və ya onların (onların hissələrinin) toplanılmasına) görə -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 manatdan 300 manatadək məbləğdə cərimə edilir, işin hallarına görə və xətanı törədənin şəxsiyyəti nəzərə alınmaqla, bu tədbirlərin tətbiqi kifayət sayılmadıqda isə iki ayadək müddətə inzibati həbs tətbiq edilir.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dərman vasitələrinin təcrübəvi nümu-nələrinin işlənib hazırlanması halları və narkotik vasitələrin qanuni dövriyyəsi ilə məşğul olan subyektlərin qanuni mənafeyidir.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–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(tərkibində nar-kotik maddələr olan bitkilərin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əkilməsi, yetiş-dirilməsi və ya toplanması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ilə) ifadə edilir.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 ola bilər.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8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tənbehetmə haqqında qərarı </a:t>
            </a:r>
            <a:r>
              <a:rPr lang="az-Latn-AZ" sz="8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8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edir. </a:t>
            </a:r>
            <a:endParaRPr lang="ru-RU" sz="8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157. Döymə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Döymə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sair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zorakı hərəkətlər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 qəsdən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ağrı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yetirməyə görə -</a:t>
            </a:r>
            <a:endParaRPr lang="ru-RU" sz="4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100" b="1" i="1" dirty="0" smtClean="0">
                <a:latin typeface="Arial" pitchFamily="34" charset="0"/>
                <a:cs typeface="Arial" pitchFamily="34" charset="0"/>
              </a:rPr>
              <a:t>300 manatdan 500 manatadək məbləğdə cərimə edilir və ya işin hallarına görə, xətanı törədənin şəxsiyyəti nəzərə alınmaqla, 2 ayadək müddətə inzibati həbs tətbiq olunur.</a:t>
            </a:r>
            <a:endParaRPr lang="ru-RU" sz="31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Qeyd: Bu maddədə nəzərdə tutulmuş əməl sağlamlığa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ağır, az ağır və ya yün-gül zərər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vurmaqla törədildikdə, AR CM-in müvafiq maddələrinə əsasən cinayət məsuliyyətinə səbəb olur.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12858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3200" b="1" i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İNZİBATİ MƏSULİYYƏT ÜÇÜN TƏRKİBİN YARANMA ŞƏRTLƏRİ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1428735"/>
            <a:ext cx="3357586" cy="5000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az-Latn-AZ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157</a:t>
            </a: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az-Latn-A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DÖYMƏ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00430" y="3000372"/>
            <a:ext cx="1285884" cy="1785950"/>
          </a:xfrm>
        </p:spPr>
        <p:txBody>
          <a:bodyPr>
            <a:noAutofit/>
          </a:bodyPr>
          <a:lstStyle/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9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9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500174"/>
            <a:ext cx="4500594" cy="507209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CM, maddə</a:t>
            </a:r>
            <a:endParaRPr lang="en-US" sz="5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5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126, 127, 128.</a:t>
            </a:r>
          </a:p>
          <a:p>
            <a:pPr marL="0" indent="0" algn="ctr">
              <a:buNone/>
            </a:pPr>
            <a:endParaRPr lang="az-Latn-AZ" sz="5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ağır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vurma;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ağır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vurma;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Qəsdən sağlamlığa </a:t>
            </a:r>
            <a:r>
              <a:rPr lang="az-Latn-AZ" sz="5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yüngül </a:t>
            </a:r>
            <a:r>
              <a:rPr lang="az-Latn-AZ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zərər 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vurma</a:t>
            </a:r>
            <a:endParaRPr lang="ru-RU" sz="5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4364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z-Latn-A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P.S. </a:t>
            </a:r>
            <a:r>
              <a:rPr lang="en-US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maddə 133. Əzab vermə cinayəti də istisnalıq təşkil edir.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xətanın obyekti –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insanların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sağlamlığıdır.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 hərəkətlə </a:t>
            </a: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(fiziki ağrılar yetirmədə)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edilir. 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xarakterizə edilir.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fi-ziki şəxslər ola bilər.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haqqında qərarı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DİN-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vəzifəli şəxsləri qəbul edə bilər. 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3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en-US" sz="33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</a:t>
            </a:r>
            <a:r>
              <a:rPr 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33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Narkotik vasitələrin </a:t>
            </a:r>
            <a:r>
              <a:rPr lang="en-US" sz="33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(N/V) </a:t>
            </a:r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psixotrop maddələrin </a:t>
            </a:r>
            <a:r>
              <a:rPr lang="en-US" sz="33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(P/M) </a:t>
            </a:r>
            <a:r>
              <a:rPr lang="az-Latn-AZ" sz="3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qanunsuz </a:t>
            </a:r>
            <a:r>
              <a:rPr lang="az-Latn-AZ" sz="3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dövriyyəsi ilə əlaqədar inzibati xətalar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14488"/>
            <a:ext cx="8229600" cy="5000660"/>
          </a:xfrm>
        </p:spPr>
        <p:txBody>
          <a:bodyPr>
            <a:normAutofit/>
          </a:bodyPr>
          <a:lstStyle/>
          <a:p>
            <a:pPr algn="just"/>
            <a:r>
              <a:rPr lang="az-Latn-AZ" sz="3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istehlakı,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satış məqsədi olmadan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 istehlak </a:t>
            </a: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miqdarında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hazırlanması, əldə edilməsi, saxlanılması, daşınması və ya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göndə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rilməsi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qanunsuz hazırlan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masında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emalında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 etmək məqsədi ilə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prekursorların hazırlanması, əldə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saxlanılması, göndərilməsi və ya 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daşınması;</a:t>
            </a:r>
            <a:endParaRPr lang="ru-RU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266700" indent="-266700" algn="just"/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N/V-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P/M-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istehlakı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daşınması hallarının, həmçinin belə istehlak nəticəsində yaranmış sərxoşluq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vəziy-yətinin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edilməsi məqsədi ilə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tibbi müayinədən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boyun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qaçırmaq;</a:t>
            </a:r>
          </a:p>
          <a:p>
            <a:pPr marL="266700" indent="-2667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Qanunsuz olaraq tərkibində narkotik maddələr olan bitkilərin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 miqdarda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kultivasiyası;</a:t>
            </a:r>
          </a:p>
          <a:p>
            <a:pPr marL="266700" indent="-2667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Tərkibində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narkotik maddələr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yabanı bitkilərin məhv edilməsi üzrə tədbirlər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görülməməsi.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7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1381839068_narkotiki-i-effekty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8286808" cy="5857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683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ra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215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729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903</Words>
  <Application>Microsoft Office PowerPoint</Application>
  <PresentationFormat>Экран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Mövzu 7. Sağlamlıq əleyhinə və narkotik vasitələrin qanunsuz dövriyyəsi ilə əlaqədar inzibati xətalara görə məsuliyyət</vt:lpstr>
      <vt:lpstr>Sual 1. Sağlamlıq əleyhinə olan inzibati xətalara görə məsuliyyət</vt:lpstr>
      <vt:lpstr>İXM, maddə 157. Döymə</vt:lpstr>
      <vt:lpstr>İNZİBATİ MƏSULİYYƏT ÜÇÜN TƏRKİBİN YARANMA ŞƏRTLƏRİ</vt:lpstr>
      <vt:lpstr>Презентация PowerPoint</vt:lpstr>
      <vt:lpstr>Sual 2. Narkotik vasitələrin (N/V) və psixotrop maddələrin (P/M) qanunsuz dövriyyəsi ilə əlaqədar inzibati xətalar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İXM, maddə 206. Qanunsuz olaraq n/v-in, p/m-in istehlakı, satış məqsədi olmadan şəxsi istehlak miqdarında hazırlanması, əldə edilməsi, saxlanılması, daşınması və ya göndərilməsi</vt:lpstr>
      <vt:lpstr>Презентация PowerPoint</vt:lpstr>
      <vt:lpstr> İXM, maddə 206-1. N/V-in və ya P/M-in qanunsuz hazırlanmasında və emalında istifadə etmək məqsədi ilə prekursorların hazırlanması, əldə edilməsi, saxlanılması, göndərilməsi və ya daşınması </vt:lpstr>
      <vt:lpstr>Презентация PowerPoint</vt:lpstr>
      <vt:lpstr> İXM, maddə 208. Qanunsuz olaraq tərkibində narkotik maddələr olan bitkilərin az miqdarda kultivasiyası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5. Əhalinin sağlamlığı, mülkiyyət, təbiətdən istifadə və yol hərəkəti qaydaları  əleyhinə olan inzibati xətalara görə məsuliyyət</dc:title>
  <dc:creator>user</dc:creator>
  <cp:lastModifiedBy>client-6</cp:lastModifiedBy>
  <cp:revision>94</cp:revision>
  <dcterms:created xsi:type="dcterms:W3CDTF">2014-11-17T13:34:13Z</dcterms:created>
  <dcterms:modified xsi:type="dcterms:W3CDTF">2020-01-10T13:37:23Z</dcterms:modified>
</cp:coreProperties>
</file>